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3" r:id="rId3"/>
    <p:sldId id="268" r:id="rId4"/>
    <p:sldId id="269" r:id="rId5"/>
    <p:sldId id="265" r:id="rId6"/>
    <p:sldId id="272" r:id="rId7"/>
    <p:sldId id="274" r:id="rId8"/>
    <p:sldId id="267" r:id="rId9"/>
    <p:sldId id="280" r:id="rId10"/>
    <p:sldId id="281" r:id="rId11"/>
    <p:sldId id="266" r:id="rId12"/>
    <p:sldId id="275" r:id="rId13"/>
    <p:sldId id="276" r:id="rId14"/>
    <p:sldId id="277" r:id="rId15"/>
    <p:sldId id="278" r:id="rId16"/>
    <p:sldId id="279" r:id="rId17"/>
    <p:sldId id="270" r:id="rId18"/>
    <p:sldId id="283" r:id="rId19"/>
    <p:sldId id="258"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82"/>
    <a:srgbClr val="21386F"/>
    <a:srgbClr val="1C2A5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9417" autoAdjust="0"/>
  </p:normalViewPr>
  <p:slideViewPr>
    <p:cSldViewPr snapToGrid="0" snapToObjects="1">
      <p:cViewPr varScale="1">
        <p:scale>
          <a:sx n="53" d="100"/>
          <a:sy n="53" d="100"/>
        </p:scale>
        <p:origin x="-90" y="-4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snapToGrid="0" snapToObjects="1">
      <p:cViewPr varScale="1">
        <p:scale>
          <a:sx n="69" d="100"/>
          <a:sy n="69" d="100"/>
        </p:scale>
        <p:origin x="-3568"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3D632B-B0F3-B54D-88CC-55F94080416A}" type="datetimeFigureOut">
              <a:rPr lang="ru-RU" smtClean="0"/>
              <a:pPr/>
              <a:t>11.05.2014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918FC-6321-C54E-B7EF-E89A3A9089C0}" type="slidenum">
              <a:rPr lang="ru-RU" smtClean="0"/>
              <a:pPr/>
              <a:t>‹#›</a:t>
            </a:fld>
            <a:endParaRPr lang="ru-RU"/>
          </a:p>
        </p:txBody>
      </p:sp>
    </p:spTree>
    <p:extLst>
      <p:ext uri="{BB962C8B-B14F-4D97-AF65-F5344CB8AC3E}">
        <p14:creationId xmlns="" xmlns:p14="http://schemas.microsoft.com/office/powerpoint/2010/main" val="3049246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7DCF92-FC3E-437A-9742-14FF8A3A4730}" type="datetime1">
              <a:rPr lang="en-US"/>
              <a:pPr>
                <a:defRPr/>
              </a:pPr>
              <a:t>5/11/2014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433CDC-B1BF-4CBD-B79C-40D77243A42D}" type="datetime1">
              <a:rPr lang="en-US"/>
              <a:pPr>
                <a:defRPr/>
              </a:pPr>
              <a:t>5/11/2014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FB133-394B-4838-A19E-BD2EB0A5CE32}" type="datetime1">
              <a:rPr lang="en-US"/>
              <a:pPr>
                <a:defRPr/>
              </a:pPr>
              <a:t>5/11/2014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9FC144-7D4F-4D46-B04B-B69770F7A435}" type="datetime1">
              <a:rPr lang="en-US"/>
              <a:pPr>
                <a:defRPr/>
              </a:pPr>
              <a:t>5/11/2014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61DFBF-B5F8-4225-BBC1-625465EF0B6E}" type="datetime1">
              <a:rPr lang="en-US"/>
              <a:pPr>
                <a:defRPr/>
              </a:pPr>
              <a:t>5/11/2014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4A49C6-654F-49EA-9463-E1E264DB0C6B}" type="datetime1">
              <a:rPr lang="en-US"/>
              <a:pPr>
                <a:defRPr/>
              </a:pPr>
              <a:t>5/11/2014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462C2-66E3-4450-9D92-8E54099103CD}" type="datetime1">
              <a:rPr lang="en-US"/>
              <a:pPr>
                <a:defRPr/>
              </a:pPr>
              <a:t>5/11/2014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1D8F7E-5BA9-4A20-B002-67566E26FD19}" type="datetime1">
              <a:rPr lang="en-US"/>
              <a:pPr>
                <a:defRPr/>
              </a:pPr>
              <a:t>5/11/2014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3107C9-3828-4792-AAF3-8850614F23FD}" type="datetime1">
              <a:rPr lang="en-US"/>
              <a:pPr>
                <a:defRPr/>
              </a:pPr>
              <a:t>5/11/2014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D112D3-3C4E-47DA-84F2-B7E67104B437}" type="datetime1">
              <a:rPr lang="en-US"/>
              <a:pPr>
                <a:defRPr/>
              </a:pPr>
              <a:t>5/11/2014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E5F31B-0D3F-4D96-9447-946972BE50E8}" type="datetime1">
              <a:rPr lang="en-US"/>
              <a:pPr>
                <a:defRPr/>
              </a:pPr>
              <a:t>5/11/2014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B9E74BCF-93CB-4ECD-8EF6-7E8E4C962F6B}" type="datetime1">
              <a:rPr lang="en-US"/>
              <a:pPr>
                <a:defRPr/>
              </a:pPr>
              <a:t>5/11/2014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slide" Target="slide11.x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85750" y="2813050"/>
            <a:ext cx="8477250" cy="12985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20000"/>
              </a:spcBef>
              <a:buFont typeface="Arial" charset="0"/>
              <a:buNone/>
            </a:pPr>
            <a:r>
              <a:rPr lang="en-US" sz="2800" dirty="0" smtClean="0">
                <a:solidFill>
                  <a:srgbClr val="800000"/>
                </a:solidFill>
                <a:latin typeface="Myriad Pro"/>
                <a:ea typeface="ＭＳ Ｐゴシック"/>
                <a:cs typeface="ＭＳ Ｐゴシック"/>
              </a:rPr>
              <a:t>Determinants of city </a:t>
            </a:r>
            <a:r>
              <a:rPr lang="en-US" sz="2800" dirty="0">
                <a:solidFill>
                  <a:srgbClr val="800000"/>
                </a:solidFill>
                <a:latin typeface="Myriad Pro"/>
                <a:ea typeface="ＭＳ Ｐゴシック"/>
                <a:cs typeface="ＭＳ Ｐゴシック"/>
              </a:rPr>
              <a:t>quality-of-life perception:</a:t>
            </a:r>
            <a:r>
              <a:rPr lang="ru-RU" sz="2800" dirty="0">
                <a:solidFill>
                  <a:srgbClr val="800000"/>
                </a:solidFill>
                <a:latin typeface="Myriad Pro"/>
                <a:ea typeface="ＭＳ Ｐゴシック"/>
                <a:cs typeface="ＭＳ Ｐゴシック"/>
              </a:rPr>
              <a:t/>
            </a:r>
            <a:br>
              <a:rPr lang="ru-RU" sz="2800" dirty="0">
                <a:solidFill>
                  <a:srgbClr val="800000"/>
                </a:solidFill>
                <a:latin typeface="Myriad Pro"/>
                <a:ea typeface="ＭＳ Ｐゴシック"/>
                <a:cs typeface="ＭＳ Ｐゴシック"/>
              </a:rPr>
            </a:br>
            <a:r>
              <a:rPr lang="en-US" sz="2800" dirty="0">
                <a:solidFill>
                  <a:srgbClr val="800000"/>
                </a:solidFill>
                <a:latin typeface="Myriad Pro"/>
                <a:ea typeface="ＭＳ Ｐゴシック"/>
                <a:cs typeface="ＭＳ Ｐゴシック"/>
              </a:rPr>
              <a:t>the interaction between city </a:t>
            </a:r>
            <a:r>
              <a:rPr lang="en-US" sz="2800" dirty="0" smtClean="0">
                <a:solidFill>
                  <a:srgbClr val="800000"/>
                </a:solidFill>
                <a:latin typeface="Myriad Pro"/>
                <a:ea typeface="ＭＳ Ｐゴシック"/>
                <a:cs typeface="ＭＳ Ｐゴシック"/>
              </a:rPr>
              <a:t>and </a:t>
            </a:r>
            <a:r>
              <a:rPr lang="en-US" sz="2800" dirty="0">
                <a:solidFill>
                  <a:srgbClr val="800000"/>
                </a:solidFill>
                <a:latin typeface="Myriad Pro"/>
                <a:ea typeface="ＭＳ Ｐゴシック"/>
                <a:cs typeface="ＭＳ Ｐゴシック"/>
              </a:rPr>
              <a:t>life satisfaction</a:t>
            </a:r>
            <a:r>
              <a:rPr lang="ru-RU" sz="2800" dirty="0">
                <a:solidFill>
                  <a:srgbClr val="800000"/>
                </a:solidFill>
                <a:latin typeface="Myriad Pro"/>
                <a:ea typeface="ＭＳ Ｐゴシック"/>
                <a:cs typeface="ＭＳ Ｐゴシック"/>
              </a:rPr>
              <a:t> </a:t>
            </a:r>
            <a:endParaRPr lang="en-US" sz="2800" dirty="0">
              <a:solidFill>
                <a:srgbClr val="800000"/>
              </a:solidFill>
              <a:latin typeface="Myriad Pro"/>
              <a:ea typeface="ＭＳ Ｐゴシック"/>
              <a:cs typeface="ＭＳ Ｐゴシック"/>
            </a:endParaRPr>
          </a:p>
        </p:txBody>
      </p:sp>
      <p:sp>
        <p:nvSpPr>
          <p:cNvPr id="13315" name="Subtitle 2"/>
          <p:cNvSpPr>
            <a:spLocks noGrp="1"/>
          </p:cNvSpPr>
          <p:nvPr>
            <p:ph type="subTitle" idx="1"/>
          </p:nvPr>
        </p:nvSpPr>
        <p:spPr>
          <a:xfrm>
            <a:off x="285750" y="5739121"/>
            <a:ext cx="8477250" cy="653741"/>
          </a:xfrm>
        </p:spPr>
        <p:txBody>
          <a:bodyPr/>
          <a:lstStyle/>
          <a:p>
            <a:pPr eaLnBrk="1" hangingPunct="1"/>
            <a:endParaRPr lang="en-US" sz="1600" dirty="0" smtClean="0">
              <a:solidFill>
                <a:srgbClr val="000066"/>
              </a:solidFill>
              <a:latin typeface="Myriad Pro"/>
              <a:ea typeface="ＭＳ Ｐゴシック"/>
              <a:cs typeface="ＭＳ Ｐゴシック"/>
            </a:endParaRPr>
          </a:p>
          <a:p>
            <a:pPr eaLnBrk="1" hangingPunct="1"/>
            <a:r>
              <a:rPr lang="ru-RU" sz="1600" dirty="0" smtClean="0">
                <a:solidFill>
                  <a:srgbClr val="000066"/>
                </a:solidFill>
                <a:latin typeface="Myriad Pro"/>
                <a:ea typeface="ＭＳ Ｐゴシック"/>
                <a:cs typeface="ＭＳ Ｐゴシック"/>
              </a:rPr>
              <a:t>12</a:t>
            </a:r>
            <a:r>
              <a:rPr lang="en-US" sz="1600" baseline="30000" dirty="0" err="1" smtClean="0">
                <a:solidFill>
                  <a:srgbClr val="000066"/>
                </a:solidFill>
                <a:latin typeface="Myriad Pro"/>
                <a:ea typeface="ＭＳ Ｐゴシック"/>
                <a:cs typeface="ＭＳ Ｐゴシック"/>
              </a:rPr>
              <a:t>th</a:t>
            </a:r>
            <a:r>
              <a:rPr lang="en-US" sz="1600" dirty="0" smtClean="0">
                <a:solidFill>
                  <a:srgbClr val="000066"/>
                </a:solidFill>
                <a:latin typeface="Myriad Pro"/>
                <a:ea typeface="ＭＳ Ｐゴシック"/>
                <a:cs typeface="ＭＳ Ｐゴシック"/>
              </a:rPr>
              <a:t> </a:t>
            </a:r>
            <a:r>
              <a:rPr lang="en-US" sz="1600" smtClean="0">
                <a:solidFill>
                  <a:srgbClr val="000066"/>
                </a:solidFill>
                <a:latin typeface="Myriad Pro"/>
                <a:ea typeface="ＭＳ Ｐゴシック"/>
                <a:cs typeface="ＭＳ Ｐゴシック"/>
              </a:rPr>
              <a:t>of May, </a:t>
            </a:r>
            <a:r>
              <a:rPr lang="en-US" sz="1600" dirty="0" smtClean="0">
                <a:solidFill>
                  <a:srgbClr val="000066"/>
                </a:solidFill>
                <a:latin typeface="Myriad Pro"/>
                <a:ea typeface="ＭＳ Ｐゴシック"/>
                <a:cs typeface="ＭＳ Ｐゴシック"/>
              </a:rPr>
              <a:t>2014.</a:t>
            </a:r>
            <a:endParaRPr lang="en-US" sz="1600" dirty="0">
              <a:solidFill>
                <a:srgbClr val="000066"/>
              </a:solidFill>
              <a:latin typeface="Myriad Pro"/>
              <a:ea typeface="ＭＳ Ｐゴシック"/>
              <a:cs typeface="ＭＳ Ｐゴシック"/>
            </a:endParaRPr>
          </a:p>
          <a:p>
            <a:pPr eaLnBrk="1" hangingPunct="1"/>
            <a:endParaRPr lang="ru-RU" sz="1600" dirty="0" smtClean="0">
              <a:solidFill>
                <a:srgbClr val="000066"/>
              </a:solidFill>
              <a:latin typeface="Myriad Pro"/>
              <a:ea typeface="ＭＳ Ｐゴシック"/>
              <a:cs typeface="ＭＳ Ｐゴシック"/>
            </a:endParaRPr>
          </a:p>
        </p:txBody>
      </p:sp>
      <p:sp>
        <p:nvSpPr>
          <p:cNvPr id="2" name="Прямоугольник 1"/>
          <p:cNvSpPr/>
          <p:nvPr/>
        </p:nvSpPr>
        <p:spPr>
          <a:xfrm>
            <a:off x="2286000" y="4346222"/>
            <a:ext cx="6477000" cy="139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a:spcBef>
                <a:spcPct val="20000"/>
              </a:spcBef>
              <a:buFont typeface="Arial" charset="0"/>
              <a:buNone/>
            </a:pPr>
            <a:r>
              <a:rPr lang="en-US" dirty="0" err="1" smtClean="0">
                <a:solidFill>
                  <a:srgbClr val="800000"/>
                </a:solidFill>
                <a:latin typeface="Myriad Pro"/>
              </a:rPr>
              <a:t>Dmitriy</a:t>
            </a:r>
            <a:r>
              <a:rPr lang="en-US" dirty="0" smtClean="0">
                <a:solidFill>
                  <a:srgbClr val="800000"/>
                </a:solidFill>
                <a:latin typeface="Myriad Pro"/>
              </a:rPr>
              <a:t> </a:t>
            </a:r>
            <a:r>
              <a:rPr lang="en-US" dirty="0" err="1" smtClean="0">
                <a:solidFill>
                  <a:srgbClr val="800000"/>
                </a:solidFill>
                <a:latin typeface="Myriad Pro"/>
              </a:rPr>
              <a:t>Potapov</a:t>
            </a:r>
            <a:r>
              <a:rPr lang="en-US" dirty="0" smtClean="0">
                <a:solidFill>
                  <a:srgbClr val="800000"/>
                </a:solidFill>
                <a:latin typeface="Myriad Pro"/>
              </a:rPr>
              <a:t>, HSE-Perm</a:t>
            </a:r>
            <a:endParaRPr lang="ru-RU" dirty="0" smtClean="0">
              <a:solidFill>
                <a:srgbClr val="800000"/>
              </a:solidFill>
              <a:latin typeface="Myriad Pro"/>
            </a:endParaRPr>
          </a:p>
          <a:p>
            <a:pPr algn="r">
              <a:spcBef>
                <a:spcPct val="20000"/>
              </a:spcBef>
              <a:buFont typeface="Arial" charset="0"/>
              <a:buNone/>
            </a:pPr>
            <a:r>
              <a:rPr lang="en-US" dirty="0" err="1" smtClean="0">
                <a:solidFill>
                  <a:srgbClr val="800000"/>
                </a:solidFill>
                <a:latin typeface="Myriad Pro"/>
              </a:rPr>
              <a:t>Anastasiya</a:t>
            </a:r>
            <a:r>
              <a:rPr lang="en-US" dirty="0" smtClean="0">
                <a:solidFill>
                  <a:srgbClr val="800000"/>
                </a:solidFill>
                <a:latin typeface="Myriad Pro"/>
              </a:rPr>
              <a:t> </a:t>
            </a:r>
            <a:r>
              <a:rPr lang="en-US" dirty="0" err="1">
                <a:solidFill>
                  <a:srgbClr val="800000"/>
                </a:solidFill>
                <a:latin typeface="Myriad Pro"/>
              </a:rPr>
              <a:t>Bozhya-Volya</a:t>
            </a:r>
            <a:r>
              <a:rPr lang="en-US" dirty="0">
                <a:solidFill>
                  <a:srgbClr val="800000"/>
                </a:solidFill>
                <a:latin typeface="Myriad Pro"/>
              </a:rPr>
              <a:t>, HSE-</a:t>
            </a:r>
            <a:r>
              <a:rPr lang="en-US" dirty="0" smtClean="0">
                <a:solidFill>
                  <a:srgbClr val="800000"/>
                </a:solidFill>
                <a:latin typeface="Myriad Pro"/>
              </a:rPr>
              <a:t>Perm</a:t>
            </a:r>
          </a:p>
          <a:p>
            <a:pPr algn="r">
              <a:spcBef>
                <a:spcPct val="20000"/>
              </a:spcBef>
              <a:buFont typeface="Arial" charset="0"/>
              <a:buNone/>
            </a:pPr>
            <a:r>
              <a:rPr lang="en-US" dirty="0" smtClean="0">
                <a:solidFill>
                  <a:srgbClr val="800000"/>
                </a:solidFill>
                <a:latin typeface="Myriad Pro"/>
              </a:rPr>
              <a:t>Irina </a:t>
            </a:r>
            <a:r>
              <a:rPr lang="en-US" dirty="0" err="1" smtClean="0">
                <a:solidFill>
                  <a:srgbClr val="800000"/>
                </a:solidFill>
                <a:latin typeface="Myriad Pro"/>
              </a:rPr>
              <a:t>Shafranskaya</a:t>
            </a:r>
            <a:r>
              <a:rPr lang="en-US" dirty="0" smtClean="0">
                <a:solidFill>
                  <a:srgbClr val="800000"/>
                </a:solidFill>
                <a:latin typeface="Myriad Pro"/>
              </a:rPr>
              <a:t>, HSE</a:t>
            </a:r>
            <a:r>
              <a:rPr lang="en-US" dirty="0">
                <a:solidFill>
                  <a:srgbClr val="800000"/>
                </a:solidFill>
                <a:latin typeface="Myriad Pro"/>
              </a:rPr>
              <a:t>-</a:t>
            </a:r>
            <a:r>
              <a:rPr lang="en-US" dirty="0" smtClean="0">
                <a:solidFill>
                  <a:srgbClr val="800000"/>
                </a:solidFill>
                <a:latin typeface="Myriad Pro"/>
              </a:rPr>
              <a:t>Perm</a:t>
            </a:r>
            <a:endParaRPr lang="ru-RU" dirty="0">
              <a:solidFill>
                <a:srgbClr val="800000"/>
              </a:solidFill>
              <a:latin typeface="Myriad Pro"/>
            </a:endParaRPr>
          </a:p>
          <a:p>
            <a:pPr algn="r">
              <a:spcBef>
                <a:spcPct val="20000"/>
              </a:spcBef>
              <a:buFont typeface="Arial" charset="0"/>
              <a:buNone/>
            </a:pPr>
            <a:endParaRPr lang="ru-RU" dirty="0">
              <a:solidFill>
                <a:srgbClr val="800000"/>
              </a:solidFill>
              <a:latin typeface="Myriad Pro"/>
            </a:endParaRPr>
          </a:p>
        </p:txBody>
      </p:sp>
      <p:sp>
        <p:nvSpPr>
          <p:cNvPr id="7"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en-US" sz="800" dirty="0" smtClean="0">
                <a:solidFill>
                  <a:schemeClr val="bg1"/>
                </a:solidFill>
              </a:rPr>
              <a:t>Higher School of Economics</a:t>
            </a:r>
            <a:r>
              <a:rPr lang="ru-RU" sz="800" dirty="0" smtClean="0">
                <a:solidFill>
                  <a:schemeClr val="bg1"/>
                </a:solidFill>
              </a:rPr>
              <a:t> </a:t>
            </a:r>
            <a:r>
              <a:rPr lang="ru-RU" sz="800" dirty="0">
                <a:solidFill>
                  <a:schemeClr val="bg1"/>
                </a:solidFill>
              </a:rPr>
              <a:t>, </a:t>
            </a:r>
            <a:r>
              <a:rPr lang="ru-RU" sz="800" dirty="0" smtClean="0">
                <a:solidFill>
                  <a:schemeClr val="bg1"/>
                </a:solidFill>
              </a:rPr>
              <a:t>201</a:t>
            </a:r>
            <a:r>
              <a:rPr lang="en-US" sz="800" dirty="0">
                <a:solidFill>
                  <a:schemeClr val="bg1"/>
                </a:solidFill>
              </a:rPr>
              <a:t>4</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
        <p:nvSpPr>
          <p:cNvPr id="8" name="Subtitle 2"/>
          <p:cNvSpPr txBox="1">
            <a:spLocks/>
          </p:cNvSpPr>
          <p:nvPr/>
        </p:nvSpPr>
        <p:spPr bwMode="auto">
          <a:xfrm>
            <a:off x="438150" y="1855743"/>
            <a:ext cx="8477250" cy="6537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hangingPunct="1"/>
            <a:r>
              <a:rPr lang="en-US" sz="1600" dirty="0" smtClean="0">
                <a:solidFill>
                  <a:srgbClr val="000066"/>
                </a:solidFill>
                <a:latin typeface="Myriad Pro"/>
                <a:ea typeface="ＭＳ Ｐゴシック"/>
                <a:cs typeface="ＭＳ Ｐゴシック"/>
              </a:rPr>
              <a:t>XV April International Academic Conference on Economic and Social Development</a:t>
            </a:r>
          </a:p>
          <a:p>
            <a:pPr eaLnBrk="1" hangingPunct="1"/>
            <a:endParaRPr lang="ru-RU" sz="1600" dirty="0" smtClean="0">
              <a:solidFill>
                <a:srgbClr val="000066"/>
              </a:solidFill>
              <a:latin typeface="Myriad Pro"/>
              <a:ea typeface="ＭＳ Ｐゴシック"/>
              <a:cs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Data Description - 3</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graphicFrame>
        <p:nvGraphicFramePr>
          <p:cNvPr id="2" name="Таблица 1"/>
          <p:cNvGraphicFramePr>
            <a:graphicFrameLocks noGrp="1"/>
          </p:cNvGraphicFramePr>
          <p:nvPr>
            <p:extLst>
              <p:ext uri="{D42A27DB-BD31-4B8C-83A1-F6EECF244321}">
                <p14:modId xmlns="" xmlns:p14="http://schemas.microsoft.com/office/powerpoint/2010/main" val="3028563199"/>
              </p:ext>
            </p:extLst>
          </p:nvPr>
        </p:nvGraphicFramePr>
        <p:xfrm>
          <a:off x="184148" y="1534229"/>
          <a:ext cx="8776408" cy="4289160"/>
        </p:xfrm>
        <a:graphic>
          <a:graphicData uri="http://schemas.openxmlformats.org/drawingml/2006/table">
            <a:tbl>
              <a:tblPr/>
              <a:tblGrid>
                <a:gridCol w="1214813"/>
                <a:gridCol w="2429627"/>
                <a:gridCol w="966892"/>
                <a:gridCol w="1313981"/>
                <a:gridCol w="570219"/>
                <a:gridCol w="570219"/>
                <a:gridCol w="570219"/>
                <a:gridCol w="570219"/>
                <a:gridCol w="570219"/>
              </a:tblGrid>
              <a:tr h="195933">
                <a:tc>
                  <a:txBody>
                    <a:bodyPr/>
                    <a:lstStyle/>
                    <a:p>
                      <a:pPr algn="ctr" fontAlgn="b"/>
                      <a:r>
                        <a:rPr lang="en-US" sz="1500" b="1" i="0" u="none" strike="noStrike" dirty="0">
                          <a:solidFill>
                            <a:srgbClr val="000000"/>
                          </a:solidFill>
                          <a:effectLst/>
                          <a:latin typeface="Calibri"/>
                        </a:rPr>
                        <a:t>Variable</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Description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 of indicators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Type, Scale</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1" i="0" u="none" strike="noStrike">
                          <a:solidFill>
                            <a:srgbClr val="000000"/>
                          </a:solidFill>
                          <a:effectLst/>
                          <a:latin typeface="Calibri"/>
                        </a:rPr>
                        <a:t># obs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Mean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500" b="1" i="0" u="none" strike="noStrike">
                          <a:solidFill>
                            <a:srgbClr val="000000"/>
                          </a:solidFill>
                          <a:effectLst/>
                          <a:latin typeface="Calibri"/>
                        </a:rPr>
                        <a:t>S.d.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Min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Max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gridSpan="9">
                  <a:txBody>
                    <a:bodyPr/>
                    <a:lstStyle/>
                    <a:p>
                      <a:pPr algn="l" fontAlgn="b"/>
                      <a:r>
                        <a:rPr lang="en-US" sz="1500" b="1" i="1" u="none" strike="noStrike">
                          <a:solidFill>
                            <a:srgbClr val="000000"/>
                          </a:solidFill>
                          <a:effectLst/>
                          <a:latin typeface="Calibri"/>
                        </a:rPr>
                        <a:t>Social-demographic characteristics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5933">
                <a:tc>
                  <a:txBody>
                    <a:bodyPr/>
                    <a:lstStyle/>
                    <a:p>
                      <a:pPr algn="l" fontAlgn="b"/>
                      <a:r>
                        <a:rPr lang="en-US" sz="1500" b="0" i="0" u="none" strike="noStrike">
                          <a:solidFill>
                            <a:srgbClr val="000000"/>
                          </a:solidFill>
                          <a:effectLst/>
                          <a:latin typeface="Calibri"/>
                        </a:rPr>
                        <a:t>SD_EduGr</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Education group</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Ordered (5 groups)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5.0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SD_EduGr_1</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Incomplete second. edu</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SD_EduGr_2</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Second. edu</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0.2</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SD_EduGr_3</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Second. prof. edu</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SD_EduGr_4</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Incomplete higher edu</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SD_EduGr_5</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Higher edu</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SD_Health</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Health group</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dirty="0">
                          <a:solidFill>
                            <a:srgbClr val="000000"/>
                          </a:solidFill>
                          <a:effectLst/>
                          <a:latin typeface="Calibri"/>
                        </a:rPr>
                        <a:t>Ordered (4 groups)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1751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0.9</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4.0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SD_Health_1</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No restrictions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1751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SD_Health_2</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Few restrictions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1751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SD_Health_3</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Signif. restrictions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1751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SD_Health_4</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Strong restrictions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1751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0.2</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SD_Gender</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Gender</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933">
                <a:tc>
                  <a:txBody>
                    <a:bodyPr/>
                    <a:lstStyle/>
                    <a:p>
                      <a:pPr algn="l" fontAlgn="b"/>
                      <a:r>
                        <a:rPr lang="en-US" sz="1500" b="0" i="0" u="none" strike="noStrike">
                          <a:solidFill>
                            <a:srgbClr val="000000"/>
                          </a:solidFill>
                          <a:effectLst/>
                          <a:latin typeface="Calibri"/>
                        </a:rPr>
                        <a:t>SD_Work</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Working status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Управляющая кнопка: в конец 8">
            <a:hlinkClick r:id="rId3" action="ppaction://hlinksldjump" highlightClick="1"/>
          </p:cNvPr>
          <p:cNvSpPr/>
          <p:nvPr/>
        </p:nvSpPr>
        <p:spPr>
          <a:xfrm>
            <a:off x="6777318" y="5961063"/>
            <a:ext cx="878541" cy="431800"/>
          </a:xfrm>
          <a:prstGeom prst="actionButtonE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978490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Linear Regression Models – OLS Estimation</a:t>
            </a:r>
            <a:endParaRPr lang="ru-RU" sz="2000" dirty="0">
              <a:solidFill>
                <a:schemeClr val="bg1"/>
              </a:solidFill>
              <a:latin typeface="Myriad Pro"/>
            </a:endParaRPr>
          </a:p>
          <a:p>
            <a:r>
              <a:rPr lang="ru-RU" sz="2000" dirty="0" smtClean="0">
                <a:solidFill>
                  <a:schemeClr val="bg1"/>
                </a:solidFill>
                <a:latin typeface="Myriad Pro"/>
              </a:rPr>
              <a:t>(</a:t>
            </a:r>
            <a:r>
              <a:rPr lang="en-US" sz="2000" dirty="0" smtClean="0">
                <a:solidFill>
                  <a:schemeClr val="bg1"/>
                </a:solidFill>
                <a:latin typeface="Myriad Pro"/>
              </a:rPr>
              <a:t>we report B - standardized β</a:t>
            </a:r>
            <a:r>
              <a:rPr lang="ru-RU" sz="2000" dirty="0" smtClean="0">
                <a:solidFill>
                  <a:schemeClr val="bg1"/>
                </a:solidFill>
                <a:latin typeface="Myriad Pro"/>
              </a:rPr>
              <a:t>)</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4176739498"/>
              </p:ext>
            </p:extLst>
          </p:nvPr>
        </p:nvGraphicFramePr>
        <p:xfrm>
          <a:off x="1562805" y="1295392"/>
          <a:ext cx="5738110" cy="5199380"/>
        </p:xfrm>
        <a:graphic>
          <a:graphicData uri="http://schemas.openxmlformats.org/drawingml/2006/table">
            <a:tbl>
              <a:tblPr/>
              <a:tblGrid>
                <a:gridCol w="1147622"/>
                <a:gridCol w="1147622"/>
                <a:gridCol w="1147622"/>
                <a:gridCol w="1147622"/>
                <a:gridCol w="1147622"/>
              </a:tblGrid>
              <a:tr h="221215">
                <a:tc>
                  <a:txBody>
                    <a:bodyPr/>
                    <a:lstStyle/>
                    <a:p>
                      <a:pPr algn="ctr" fontAlgn="b"/>
                      <a:r>
                        <a:rPr lang="en-US" sz="1400" b="1" i="0" u="none" strike="noStrike">
                          <a:solidFill>
                            <a:srgbClr val="000000"/>
                          </a:solidFill>
                          <a:effectLst/>
                          <a:latin typeface="Calibri"/>
                        </a:rPr>
                        <a:t>Factors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215">
                <a:tc gridSpan="5">
                  <a:txBody>
                    <a:bodyPr/>
                    <a:lstStyle/>
                    <a:p>
                      <a:pPr algn="l" fontAlgn="b"/>
                      <a:r>
                        <a:rPr lang="en-US" sz="1400" b="0" i="1" u="none" strike="noStrike">
                          <a:solidFill>
                            <a:srgbClr val="000000"/>
                          </a:solidFill>
                          <a:effectLst/>
                          <a:latin typeface="Calibri"/>
                        </a:rPr>
                        <a:t>Personal happiness/satisfaction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1215">
                <a:tc rowSpan="2">
                  <a:txBody>
                    <a:bodyPr/>
                    <a:lstStyle/>
                    <a:p>
                      <a:pPr algn="l" fontAlgn="ctr"/>
                      <a:r>
                        <a:rPr lang="en-US" sz="1400" b="0" i="0" u="none" strike="noStrike">
                          <a:solidFill>
                            <a:srgbClr val="000000"/>
                          </a:solidFill>
                          <a:effectLst/>
                          <a:latin typeface="Calibri"/>
                        </a:rPr>
                        <a:t>LifeSat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Happ</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dirty="0" err="1">
                          <a:solidFill>
                            <a:srgbClr val="000000"/>
                          </a:solidFill>
                          <a:effectLst/>
                          <a:latin typeface="Calibri"/>
                        </a:rPr>
                        <a:t>JIIncSat</a:t>
                      </a:r>
                      <a:endParaRPr lang="en-US" sz="1400" b="0" i="0" u="none" strike="noStrike" dirty="0">
                        <a:solidFill>
                          <a:srgbClr val="000000"/>
                        </a:solidFill>
                        <a:effectLst/>
                        <a:latin typeface="Calibri"/>
                      </a:endParaRP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gridSpan="5">
                  <a:txBody>
                    <a:bodyPr/>
                    <a:lstStyle/>
                    <a:p>
                      <a:pPr algn="l" fontAlgn="b"/>
                      <a:r>
                        <a:rPr lang="en-US" sz="1400" b="0" i="1" u="none" strike="noStrike" dirty="0" smtClean="0">
                          <a:solidFill>
                            <a:srgbClr val="000000"/>
                          </a:solidFill>
                          <a:effectLst/>
                          <a:latin typeface="Calibri"/>
                        </a:rPr>
                        <a:t>Urban services satisfaction indexes</a:t>
                      </a:r>
                      <a:endParaRPr lang="en-US" sz="1400" b="0" i="1"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1215">
                <a:tc rowSpan="2">
                  <a:txBody>
                    <a:bodyPr/>
                    <a:lstStyle/>
                    <a:p>
                      <a:pPr algn="l" fontAlgn="ctr"/>
                      <a:r>
                        <a:rPr lang="en-US" sz="1400" b="0" i="0" u="none" strike="noStrike">
                          <a:solidFill>
                            <a:srgbClr val="000000"/>
                          </a:solidFill>
                          <a:effectLst/>
                          <a:latin typeface="Calibri"/>
                        </a:rPr>
                        <a:t>Cu_IND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Edu_IND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a:rPr>
                        <a:t>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Env_IND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HC_IND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SS_IND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Saf_IND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215">
                <a:tc rowSpan="2">
                  <a:txBody>
                    <a:bodyPr/>
                    <a:lstStyle/>
                    <a:p>
                      <a:pPr algn="l" fontAlgn="ctr"/>
                      <a:r>
                        <a:rPr lang="en-US" sz="1400" b="0" i="0" u="none" strike="noStrike">
                          <a:solidFill>
                            <a:srgbClr val="000000"/>
                          </a:solidFill>
                          <a:effectLst/>
                          <a:latin typeface="Calibri"/>
                        </a:rPr>
                        <a:t>Sport_IND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215">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3951111" y="1735667"/>
            <a:ext cx="3217334"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 name="Овал 4"/>
          <p:cNvSpPr/>
          <p:nvPr/>
        </p:nvSpPr>
        <p:spPr>
          <a:xfrm>
            <a:off x="6406445" y="4210051"/>
            <a:ext cx="635000" cy="319617"/>
          </a:xfrm>
          <a:prstGeom prst="ellipse">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1" name="Овал 10"/>
          <p:cNvSpPr/>
          <p:nvPr/>
        </p:nvSpPr>
        <p:spPr>
          <a:xfrm>
            <a:off x="6406445" y="5124451"/>
            <a:ext cx="635000" cy="319617"/>
          </a:xfrm>
          <a:prstGeom prst="ellipse">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5105401" y="2181578"/>
            <a:ext cx="2063044"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Управляющая кнопка: назад 12">
            <a:hlinkClick r:id="rId3" action="ppaction://hlinksldjump" highlightClick="1"/>
          </p:cNvPr>
          <p:cNvSpPr/>
          <p:nvPr/>
        </p:nvSpPr>
        <p:spPr>
          <a:xfrm>
            <a:off x="7852345" y="2059164"/>
            <a:ext cx="739775" cy="427214"/>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90328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a:solidFill>
                  <a:schemeClr val="bg1"/>
                </a:solidFill>
              </a:rPr>
              <a:t>XV April International Academic Conference</a:t>
            </a:r>
            <a:endParaRPr lang="ru-RU" sz="1000" b="1" dirty="0">
              <a:solidFill>
                <a:schemeClr val="bg1"/>
              </a:solidFill>
            </a:endParaRPr>
          </a:p>
        </p:txBody>
      </p:sp>
      <p:sp>
        <p:nvSpPr>
          <p:cNvPr id="14339" name="Title 1"/>
          <p:cNvSpPr txBox="1">
            <a:spLocks/>
          </p:cNvSpPr>
          <p:nvPr/>
        </p:nvSpPr>
        <p:spPr bwMode="auto">
          <a:xfrm>
            <a:off x="0" y="2926292"/>
            <a:ext cx="2130778" cy="412750"/>
          </a:xfrm>
          <a:prstGeom prst="rect">
            <a:avLst/>
          </a:prstGeom>
          <a:noFill/>
          <a:ln w="9525">
            <a:noFill/>
            <a:miter lim="800000"/>
            <a:headEnd/>
            <a:tailEnd/>
          </a:ln>
        </p:spPr>
        <p:txBody>
          <a:bodyPr anchor="ctr"/>
          <a:lstStyle/>
          <a:p>
            <a:r>
              <a:rPr lang="en-US" sz="2000" dirty="0" smtClean="0">
                <a:solidFill>
                  <a:srgbClr val="003F82"/>
                </a:solidFill>
                <a:latin typeface="Myriad Pro"/>
              </a:rPr>
              <a:t>Linear Regression Models – OLS Estimation</a:t>
            </a:r>
          </a:p>
          <a:p>
            <a:endParaRPr lang="en-US" sz="2000" dirty="0" smtClean="0">
              <a:solidFill>
                <a:srgbClr val="003F82"/>
              </a:solidFill>
              <a:latin typeface="Myriad Pro"/>
            </a:endParaRPr>
          </a:p>
          <a:p>
            <a:r>
              <a:rPr lang="en-US" sz="2000" dirty="0" smtClean="0">
                <a:solidFill>
                  <a:srgbClr val="003F82"/>
                </a:solidFill>
                <a:latin typeface="Myriad Pro"/>
              </a:rPr>
              <a:t>(continuation)</a:t>
            </a:r>
            <a:endParaRPr lang="en-US" sz="2000" dirty="0">
              <a:solidFill>
                <a:srgbClr val="003F82"/>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graphicFrame>
        <p:nvGraphicFramePr>
          <p:cNvPr id="4" name="Таблица 3"/>
          <p:cNvGraphicFramePr>
            <a:graphicFrameLocks noGrp="1"/>
          </p:cNvGraphicFramePr>
          <p:nvPr>
            <p:extLst>
              <p:ext uri="{D42A27DB-BD31-4B8C-83A1-F6EECF244321}">
                <p14:modId xmlns="" xmlns:p14="http://schemas.microsoft.com/office/powerpoint/2010/main" val="1221809659"/>
              </p:ext>
            </p:extLst>
          </p:nvPr>
        </p:nvGraphicFramePr>
        <p:xfrm>
          <a:off x="1895085" y="287868"/>
          <a:ext cx="5710805" cy="6078780"/>
        </p:xfrm>
        <a:graphic>
          <a:graphicData uri="http://schemas.openxmlformats.org/drawingml/2006/table">
            <a:tbl>
              <a:tblPr/>
              <a:tblGrid>
                <a:gridCol w="1142161"/>
                <a:gridCol w="1142161"/>
                <a:gridCol w="1142161"/>
                <a:gridCol w="1142161"/>
                <a:gridCol w="1142161"/>
              </a:tblGrid>
              <a:tr h="167279">
                <a:tc>
                  <a:txBody>
                    <a:bodyPr/>
                    <a:lstStyle/>
                    <a:p>
                      <a:pPr algn="ctr" fontAlgn="b"/>
                      <a:r>
                        <a:rPr lang="en-US" sz="1400" b="1" i="0" u="none" strike="noStrike">
                          <a:solidFill>
                            <a:srgbClr val="000000"/>
                          </a:solidFill>
                          <a:effectLst/>
                          <a:latin typeface="Calibri"/>
                        </a:rPr>
                        <a:t>Factors</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a:rPr>
                        <a:t>Model1</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Model2</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Model3</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Model4</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279">
                <a:tc gridSpan="5">
                  <a:txBody>
                    <a:bodyPr/>
                    <a:lstStyle/>
                    <a:p>
                      <a:pPr algn="l" fontAlgn="b"/>
                      <a:r>
                        <a:rPr lang="en-US" sz="1400" b="0" i="1" u="none" strike="noStrike" dirty="0">
                          <a:solidFill>
                            <a:srgbClr val="000000"/>
                          </a:solidFill>
                          <a:effectLst/>
                          <a:latin typeface="Calibri"/>
                        </a:rPr>
                        <a:t>Social-demographic characteristics</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7279">
                <a:tc rowSpan="2">
                  <a:txBody>
                    <a:bodyPr/>
                    <a:lstStyle/>
                    <a:p>
                      <a:pPr algn="l" fontAlgn="ctr"/>
                      <a:r>
                        <a:rPr lang="en-US" sz="1400" b="0" i="0" u="none" strike="noStrike">
                          <a:solidFill>
                            <a:srgbClr val="000000"/>
                          </a:solidFill>
                          <a:effectLst/>
                          <a:latin typeface="Calibri"/>
                        </a:rPr>
                        <a:t>SD_AgeGr</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0.27***</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SD_CivSt_2</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-0.04</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(0.08)</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SD_CivSt_3</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(0.09)</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SD_CivSt_4</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(0.12)</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SD_EduGr</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-0.21***</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SD_Health_2</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-0.03</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SD_Health_3</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SD_Health_4</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(0.13)</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SD_Gender</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(0.06)</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SD_Work</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-0.15**</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rowSpan="2">
                  <a:txBody>
                    <a:bodyPr/>
                    <a:lstStyle/>
                    <a:p>
                      <a:pPr algn="l" fontAlgn="ctr"/>
                      <a:r>
                        <a:rPr lang="en-US" sz="1400" b="0" i="0" u="none" strike="noStrike">
                          <a:solidFill>
                            <a:srgbClr val="000000"/>
                          </a:solidFill>
                          <a:effectLst/>
                          <a:latin typeface="Calibri"/>
                        </a:rPr>
                        <a:t>_cons</a:t>
                      </a:r>
                    </a:p>
                  </a:txBody>
                  <a:tcPr marL="11780" marR="11780" marT="11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2.24***</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2.12***</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1.35***</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0.86***</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7279">
                <a:tc vMerge="1">
                  <a:txBody>
                    <a:bodyPr/>
                    <a:lstStyle/>
                    <a:p>
                      <a:endParaRPr lang="ru-RU"/>
                    </a:p>
                  </a:txBody>
                  <a:tcPr/>
                </a:tc>
                <a:tc>
                  <a:txBody>
                    <a:bodyPr/>
                    <a:lstStyle/>
                    <a:p>
                      <a:pPr algn="ctr" fontAlgn="b"/>
                      <a:r>
                        <a:rPr lang="ru-RU" sz="1400" b="0" i="0" u="none" strike="noStrike">
                          <a:solidFill>
                            <a:srgbClr val="000000"/>
                          </a:solidFill>
                          <a:effectLst/>
                          <a:latin typeface="Calibri"/>
                        </a:rPr>
                        <a:t>(0.20)</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(0.20)</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(0.21)</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(0.27)</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67279">
                <a:tc>
                  <a:txBody>
                    <a:bodyPr/>
                    <a:lstStyle/>
                    <a:p>
                      <a:pPr algn="l" fontAlgn="b"/>
                      <a:r>
                        <a:rPr lang="en-US" sz="1400" b="1" i="0" u="none" strike="noStrike">
                          <a:solidFill>
                            <a:srgbClr val="000000"/>
                          </a:solidFill>
                          <a:effectLst/>
                          <a:latin typeface="Calibri"/>
                        </a:rPr>
                        <a:t>Number of obs</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279">
                <a:tc>
                  <a:txBody>
                    <a:bodyPr/>
                    <a:lstStyle/>
                    <a:p>
                      <a:pPr algn="l" fontAlgn="b"/>
                      <a:r>
                        <a:rPr lang="en-US" sz="1400" b="1" i="0" u="none" strike="noStrike">
                          <a:solidFill>
                            <a:srgbClr val="000000"/>
                          </a:solidFill>
                          <a:effectLst/>
                          <a:latin typeface="Calibri"/>
                        </a:rPr>
                        <a:t>Adj R-squared</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0.15</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0.15</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0.21</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0.28</a:t>
                      </a:r>
                    </a:p>
                  </a:txBody>
                  <a:tcPr marL="11780" marR="11780" marT="11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703">
                <a:tc gridSpan="5">
                  <a:txBody>
                    <a:bodyPr/>
                    <a:lstStyle/>
                    <a:p>
                      <a:pPr algn="l" fontAlgn="ctr"/>
                      <a:r>
                        <a:rPr lang="ru-RU" sz="1400" b="0" i="1" u="none" strike="noStrike" dirty="0">
                          <a:solidFill>
                            <a:srgbClr val="000000"/>
                          </a:solidFill>
                          <a:effectLst/>
                          <a:latin typeface="Arial"/>
                        </a:rPr>
                        <a:t>*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&lt;0.1, **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&lt;0.05, ***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&lt;0.01  </a:t>
                      </a:r>
                    </a:p>
                  </a:txBody>
                  <a:tcPr marL="11780" marR="11780" marT="1178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11" name="Прямоугольник 10"/>
          <p:cNvSpPr/>
          <p:nvPr/>
        </p:nvSpPr>
        <p:spPr>
          <a:xfrm>
            <a:off x="3242735" y="5904619"/>
            <a:ext cx="4058178"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Овал 11"/>
          <p:cNvSpPr/>
          <p:nvPr/>
        </p:nvSpPr>
        <p:spPr>
          <a:xfrm>
            <a:off x="6665913" y="2524127"/>
            <a:ext cx="74242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Овал 12"/>
          <p:cNvSpPr/>
          <p:nvPr/>
        </p:nvSpPr>
        <p:spPr>
          <a:xfrm>
            <a:off x="6663092" y="721786"/>
            <a:ext cx="74242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 name="Овал 13"/>
          <p:cNvSpPr/>
          <p:nvPr/>
        </p:nvSpPr>
        <p:spPr>
          <a:xfrm>
            <a:off x="6657270" y="4760385"/>
            <a:ext cx="74242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25087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2704181017"/>
              </p:ext>
            </p:extLst>
          </p:nvPr>
        </p:nvGraphicFramePr>
        <p:xfrm>
          <a:off x="1806223" y="1296248"/>
          <a:ext cx="5494692" cy="5199380"/>
        </p:xfrm>
        <a:graphic>
          <a:graphicData uri="http://schemas.openxmlformats.org/drawingml/2006/table">
            <a:tbl>
              <a:tblPr/>
              <a:tblGrid>
                <a:gridCol w="1373673"/>
                <a:gridCol w="1373673"/>
                <a:gridCol w="1373673"/>
                <a:gridCol w="1373673"/>
              </a:tblGrid>
              <a:tr h="221178">
                <a:tc>
                  <a:txBody>
                    <a:bodyPr/>
                    <a:lstStyle/>
                    <a:p>
                      <a:pPr algn="ctr" fontAlgn="b"/>
                      <a:r>
                        <a:rPr lang="en-US" sz="1400" b="1" i="0" u="none" strike="noStrike">
                          <a:solidFill>
                            <a:srgbClr val="000000"/>
                          </a:solidFill>
                          <a:effectLst/>
                          <a:latin typeface="Calibri"/>
                        </a:rPr>
                        <a:t>Factors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CitySat_IND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LifeSat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Happiness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178">
                <a:tc gridSpan="4">
                  <a:txBody>
                    <a:bodyPr/>
                    <a:lstStyle/>
                    <a:p>
                      <a:pPr algn="l" fontAlgn="b"/>
                      <a:r>
                        <a:rPr lang="en-US" sz="1400" b="0" i="1" u="none" strike="noStrike">
                          <a:solidFill>
                            <a:srgbClr val="000000"/>
                          </a:solidFill>
                          <a:effectLst/>
                          <a:latin typeface="Calibri"/>
                        </a:rPr>
                        <a:t>Personal happiness/satisfaction</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21178">
                <a:tc rowSpan="2">
                  <a:txBody>
                    <a:bodyPr/>
                    <a:lstStyle/>
                    <a:p>
                      <a:pPr algn="l" fontAlgn="ctr"/>
                      <a:r>
                        <a:rPr lang="en-US" sz="1400" b="0" i="0" u="none" strike="noStrike">
                          <a:solidFill>
                            <a:srgbClr val="000000"/>
                          </a:solidFill>
                          <a:effectLst/>
                          <a:latin typeface="Calibri"/>
                        </a:rPr>
                        <a:t>LifeSat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Happiness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JIIncSat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0.42***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gridSpan="4">
                  <a:txBody>
                    <a:bodyPr/>
                    <a:lstStyle/>
                    <a:p>
                      <a:pPr algn="l" fontAlgn="b"/>
                      <a:r>
                        <a:rPr lang="en-US" sz="1400" b="0" i="1" u="none" strike="noStrike" dirty="0" smtClean="0">
                          <a:solidFill>
                            <a:srgbClr val="000000"/>
                          </a:solidFill>
                          <a:effectLst/>
                          <a:latin typeface="+mn-lt"/>
                        </a:rPr>
                        <a:t>Urban services satisfaction indexes</a:t>
                      </a:r>
                      <a:endParaRPr lang="en-US" sz="1400" b="0" i="1" u="none" strike="noStrike" dirty="0">
                        <a:solidFill>
                          <a:srgbClr val="000000"/>
                        </a:solidFill>
                        <a:effectLst/>
                        <a:latin typeface="+mn-lt"/>
                      </a:endParaRP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21178">
                <a:tc rowSpan="2">
                  <a:txBody>
                    <a:bodyPr/>
                    <a:lstStyle/>
                    <a:p>
                      <a:pPr algn="l" fontAlgn="ctr"/>
                      <a:r>
                        <a:rPr lang="en-US" sz="1400" b="0" i="0" u="none" strike="noStrike">
                          <a:solidFill>
                            <a:srgbClr val="000000"/>
                          </a:solidFill>
                          <a:effectLst/>
                          <a:latin typeface="Calibri"/>
                        </a:rPr>
                        <a:t>Cu_IND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Edu_IND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Env_IND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HC_IND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SS_IND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Saf_IND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1178">
                <a:tc rowSpan="2">
                  <a:txBody>
                    <a:bodyPr/>
                    <a:lstStyle/>
                    <a:p>
                      <a:pPr algn="l" fontAlgn="ctr"/>
                      <a:r>
                        <a:rPr lang="en-US" sz="1400" b="0" i="0" u="none" strike="noStrike">
                          <a:solidFill>
                            <a:srgbClr val="000000"/>
                          </a:solidFill>
                          <a:effectLst/>
                          <a:latin typeface="Calibri"/>
                        </a:rPr>
                        <a:t>Sport_IND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1178">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Path Analysis Model. DIRECT EFFECTS – ML Estimation</a:t>
            </a:r>
            <a:endParaRPr lang="ru-RU" sz="2000" dirty="0">
              <a:solidFill>
                <a:schemeClr val="bg1"/>
              </a:solidFill>
              <a:latin typeface="Myriad Pro"/>
            </a:endParaRPr>
          </a:p>
          <a:p>
            <a:r>
              <a:rPr lang="ru-RU" sz="2000" dirty="0" smtClean="0">
                <a:solidFill>
                  <a:schemeClr val="bg1"/>
                </a:solidFill>
                <a:latin typeface="Myriad Pro"/>
              </a:rPr>
              <a:t>(</a:t>
            </a:r>
            <a:r>
              <a:rPr lang="en-US" sz="2000" dirty="0" smtClean="0">
                <a:solidFill>
                  <a:schemeClr val="bg1"/>
                </a:solidFill>
                <a:latin typeface="Myriad Pro"/>
              </a:rPr>
              <a:t>we report B - standardized β</a:t>
            </a:r>
            <a:r>
              <a:rPr lang="ru-RU" sz="2000" dirty="0" smtClean="0">
                <a:solidFill>
                  <a:schemeClr val="bg1"/>
                </a:solidFill>
                <a:latin typeface="Myriad Pro"/>
              </a:rPr>
              <a:t>)</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5" name="Овал 4"/>
          <p:cNvSpPr/>
          <p:nvPr/>
        </p:nvSpPr>
        <p:spPr>
          <a:xfrm>
            <a:off x="3556000" y="1739547"/>
            <a:ext cx="635000" cy="319617"/>
          </a:xfrm>
          <a:prstGeom prst="ellipse">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527778" y="2204156"/>
            <a:ext cx="2063044"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3" name="Овал 12"/>
          <p:cNvSpPr/>
          <p:nvPr/>
        </p:nvSpPr>
        <p:spPr>
          <a:xfrm>
            <a:off x="4867982" y="2626786"/>
            <a:ext cx="74242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1" name="Управляющая кнопка: назад 10">
            <a:hlinkClick r:id="rId3" action="ppaction://hlinksldjump" highlightClick="1"/>
          </p:cNvPr>
          <p:cNvSpPr/>
          <p:nvPr/>
        </p:nvSpPr>
        <p:spPr>
          <a:xfrm>
            <a:off x="7852345" y="2059164"/>
            <a:ext cx="739775" cy="427214"/>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81750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512639993"/>
              </p:ext>
            </p:extLst>
          </p:nvPr>
        </p:nvGraphicFramePr>
        <p:xfrm>
          <a:off x="1831268" y="264804"/>
          <a:ext cx="6242756" cy="6118533"/>
        </p:xfrm>
        <a:graphic>
          <a:graphicData uri="http://schemas.openxmlformats.org/drawingml/2006/table">
            <a:tbl>
              <a:tblPr/>
              <a:tblGrid>
                <a:gridCol w="1560689"/>
                <a:gridCol w="1560689"/>
                <a:gridCol w="1560689"/>
                <a:gridCol w="1560689"/>
              </a:tblGrid>
              <a:tr h="244191">
                <a:tc>
                  <a:txBody>
                    <a:bodyPr/>
                    <a:lstStyle/>
                    <a:p>
                      <a:pPr algn="ctr" fontAlgn="b"/>
                      <a:r>
                        <a:rPr lang="en-US" sz="1400" b="1" i="0" u="none" strike="noStrike">
                          <a:solidFill>
                            <a:srgbClr val="000000"/>
                          </a:solidFill>
                          <a:effectLst/>
                          <a:latin typeface="Calibri"/>
                        </a:rPr>
                        <a:t>Factors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CitySat_IND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LifeSat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Happiness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91">
                <a:tc gridSpan="4">
                  <a:txBody>
                    <a:bodyPr/>
                    <a:lstStyle/>
                    <a:p>
                      <a:pPr algn="l" fontAlgn="b"/>
                      <a:r>
                        <a:rPr lang="en-US" sz="1400" b="0" i="1" u="none" strike="noStrike">
                          <a:solidFill>
                            <a:srgbClr val="000000"/>
                          </a:solidFill>
                          <a:effectLst/>
                          <a:latin typeface="Calibri"/>
                        </a:rPr>
                        <a:t>Social-demographic characteristics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44191">
                <a:tc rowSpan="2">
                  <a:txBody>
                    <a:bodyPr/>
                    <a:lstStyle/>
                    <a:p>
                      <a:pPr algn="l" fontAlgn="ctr"/>
                      <a:r>
                        <a:rPr lang="en-US" sz="1400" b="0" i="0" u="none" strike="noStrike">
                          <a:solidFill>
                            <a:srgbClr val="000000"/>
                          </a:solidFill>
                          <a:effectLst/>
                          <a:latin typeface="Calibri"/>
                        </a:rPr>
                        <a:t>SD_AgeGr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SD_CivSt_2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-0.41***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SD_CivSt_3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-0.32***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SD_CivSt_4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SD_EduGr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SD_Health_2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-0.32***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SD_Health_3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-0.31***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SD_Health_4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-0.32**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SD_Gender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dirty="0">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rowSpan="2">
                  <a:txBody>
                    <a:bodyPr/>
                    <a:lstStyle/>
                    <a:p>
                      <a:pPr algn="l" fontAlgn="ctr"/>
                      <a:r>
                        <a:rPr lang="en-US" sz="1400" b="0" i="0" u="none" strike="noStrike">
                          <a:solidFill>
                            <a:srgbClr val="000000"/>
                          </a:solidFill>
                          <a:effectLst/>
                          <a:latin typeface="Calibri"/>
                        </a:rPr>
                        <a:t>SD_Work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191">
                <a:tc vMerge="1">
                  <a:txBody>
                    <a:bodyPr/>
                    <a:lstStyle/>
                    <a:p>
                      <a:endParaRPr lang="ru-RU"/>
                    </a:p>
                  </a:txBody>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4191">
                <a:tc>
                  <a:txBody>
                    <a:bodyPr/>
                    <a:lstStyle/>
                    <a:p>
                      <a:pPr algn="l" fontAlgn="b"/>
                      <a:r>
                        <a:rPr lang="en-US" sz="1400" b="1" i="0" u="none" strike="noStrike">
                          <a:solidFill>
                            <a:srgbClr val="000000"/>
                          </a:solidFill>
                          <a:effectLst/>
                          <a:latin typeface="Calibri"/>
                        </a:rPr>
                        <a:t>Number of obs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1636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91">
                <a:tc>
                  <a:txBody>
                    <a:bodyPr/>
                    <a:lstStyle/>
                    <a:p>
                      <a:pPr algn="l" fontAlgn="b"/>
                      <a:r>
                        <a:rPr lang="en-US" sz="1400" b="1" i="0" u="none" strike="noStrike">
                          <a:solidFill>
                            <a:srgbClr val="000000"/>
                          </a:solidFill>
                          <a:effectLst/>
                          <a:latin typeface="Calibri"/>
                        </a:rPr>
                        <a:t>R-squared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0.29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0.52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1" i="0" u="none" strike="noStrike">
                          <a:solidFill>
                            <a:srgbClr val="000000"/>
                          </a:solidFill>
                          <a:effectLst/>
                          <a:latin typeface="Calibri"/>
                        </a:rPr>
                        <a:t>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49">
                <a:tc gridSpan="4">
                  <a:txBody>
                    <a:bodyPr/>
                    <a:lstStyle/>
                    <a:p>
                      <a:pPr algn="l" fontAlgn="ctr"/>
                      <a:r>
                        <a:rPr lang="ru-RU" sz="1400" b="0" i="1" u="none" strike="noStrike" dirty="0">
                          <a:solidFill>
                            <a:srgbClr val="000000"/>
                          </a:solidFill>
                          <a:effectLst/>
                          <a:latin typeface="Arial"/>
                        </a:rPr>
                        <a:t>*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&lt;0.1, **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&lt;0.05, ***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&lt;0.01  </a:t>
                      </a:r>
                    </a:p>
                  </a:txBody>
                  <a:tcPr marL="12700" marR="12700" marT="1270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a:solidFill>
                  <a:schemeClr val="bg1"/>
                </a:solidFill>
              </a:rPr>
              <a:t>XV April International Academic Conference</a:t>
            </a:r>
            <a:endParaRPr lang="ru-RU" sz="1000" b="1" dirty="0">
              <a:solidFill>
                <a:schemeClr val="bg1"/>
              </a:solidFill>
            </a:endParaRPr>
          </a:p>
        </p:txBody>
      </p:sp>
      <p:sp>
        <p:nvSpPr>
          <p:cNvPr id="14339" name="Title 1"/>
          <p:cNvSpPr txBox="1">
            <a:spLocks/>
          </p:cNvSpPr>
          <p:nvPr/>
        </p:nvSpPr>
        <p:spPr bwMode="auto">
          <a:xfrm>
            <a:off x="0" y="2926292"/>
            <a:ext cx="1831268" cy="412750"/>
          </a:xfrm>
          <a:prstGeom prst="rect">
            <a:avLst/>
          </a:prstGeom>
          <a:noFill/>
          <a:ln w="9525">
            <a:noFill/>
            <a:miter lim="800000"/>
            <a:headEnd/>
            <a:tailEnd/>
          </a:ln>
        </p:spPr>
        <p:txBody>
          <a:bodyPr anchor="ctr"/>
          <a:lstStyle/>
          <a:p>
            <a:r>
              <a:rPr lang="en-US" sz="2000" dirty="0">
                <a:solidFill>
                  <a:srgbClr val="003F82"/>
                </a:solidFill>
                <a:latin typeface="Myriad Pro"/>
              </a:rPr>
              <a:t>Path Analysis Model. DIRECT EFFECTS – ML Estimation</a:t>
            </a:r>
            <a:endParaRPr lang="ru-RU" sz="2000" dirty="0">
              <a:solidFill>
                <a:srgbClr val="003F82"/>
              </a:solidFill>
              <a:latin typeface="Myriad Pro"/>
            </a:endParaRPr>
          </a:p>
          <a:p>
            <a:endParaRPr lang="en-US" sz="2000" dirty="0" smtClean="0">
              <a:solidFill>
                <a:srgbClr val="003F82"/>
              </a:solidFill>
              <a:latin typeface="Myriad Pro"/>
            </a:endParaRPr>
          </a:p>
          <a:p>
            <a:r>
              <a:rPr lang="en-US" sz="2000" dirty="0" smtClean="0">
                <a:solidFill>
                  <a:srgbClr val="003F82"/>
                </a:solidFill>
                <a:latin typeface="Myriad Pro"/>
              </a:rPr>
              <a:t>(continuation)</a:t>
            </a:r>
            <a:endParaRPr lang="en-US" sz="2000" dirty="0">
              <a:solidFill>
                <a:srgbClr val="003F82"/>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11" name="Прямоугольник 10"/>
          <p:cNvSpPr/>
          <p:nvPr/>
        </p:nvSpPr>
        <p:spPr>
          <a:xfrm>
            <a:off x="3722509" y="5904619"/>
            <a:ext cx="4058178"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3722509" y="779464"/>
            <a:ext cx="4058178"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34146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 xmlns:p14="http://schemas.microsoft.com/office/powerpoint/2010/main" val="57885691"/>
              </p:ext>
            </p:extLst>
          </p:nvPr>
        </p:nvGraphicFramePr>
        <p:xfrm>
          <a:off x="1682746" y="1309494"/>
          <a:ext cx="5979584" cy="5199380"/>
        </p:xfrm>
        <a:graphic>
          <a:graphicData uri="http://schemas.openxmlformats.org/drawingml/2006/table">
            <a:tbl>
              <a:tblPr/>
              <a:tblGrid>
                <a:gridCol w="1494896"/>
                <a:gridCol w="1494896"/>
                <a:gridCol w="1494896"/>
                <a:gridCol w="1494896"/>
              </a:tblGrid>
              <a:tr h="220602">
                <a:tc>
                  <a:txBody>
                    <a:bodyPr/>
                    <a:lstStyle/>
                    <a:p>
                      <a:pPr algn="ctr" fontAlgn="b"/>
                      <a:r>
                        <a:rPr lang="en-US" sz="1400" b="1" i="0" u="none" strike="noStrike">
                          <a:solidFill>
                            <a:srgbClr val="000000"/>
                          </a:solidFill>
                          <a:effectLst/>
                          <a:latin typeface="Calibri"/>
                        </a:rPr>
                        <a:t>Factors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DIRECT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INDIRECT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602">
                <a:tc gridSpan="4">
                  <a:txBody>
                    <a:bodyPr/>
                    <a:lstStyle/>
                    <a:p>
                      <a:pPr algn="l" fontAlgn="b"/>
                      <a:r>
                        <a:rPr lang="en-US" sz="1400" b="0" i="1" u="none" strike="noStrike">
                          <a:solidFill>
                            <a:srgbClr val="000000"/>
                          </a:solidFill>
                          <a:effectLst/>
                          <a:latin typeface="Calibri"/>
                        </a:rPr>
                        <a:t>Personal happiness/satisfaction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20602">
                <a:tc rowSpan="2">
                  <a:txBody>
                    <a:bodyPr/>
                    <a:lstStyle/>
                    <a:p>
                      <a:pPr algn="l" fontAlgn="ctr"/>
                      <a:r>
                        <a:rPr lang="en-US" sz="1400" b="0" i="0" u="none" strike="noStrike">
                          <a:solidFill>
                            <a:srgbClr val="000000"/>
                          </a:solidFill>
                          <a:effectLst/>
                          <a:latin typeface="Calibri"/>
                        </a:rPr>
                        <a:t>LifeSat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1400" b="0" i="0" u="none" strike="noStrike">
                          <a:solidFill>
                            <a:srgbClr val="000000"/>
                          </a:solidFill>
                          <a:effectLst/>
                          <a:latin typeface="Calibri"/>
                        </a:rPr>
                        <a:t>(no path)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Happiness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JIIncSat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gridSpan="4">
                  <a:txBody>
                    <a:bodyPr/>
                    <a:lstStyle/>
                    <a:p>
                      <a:pPr algn="l" fontAlgn="b"/>
                      <a:r>
                        <a:rPr lang="en-US" sz="1400" b="0" i="1" u="none" strike="noStrike" dirty="0" smtClean="0">
                          <a:solidFill>
                            <a:srgbClr val="000000"/>
                          </a:solidFill>
                          <a:effectLst/>
                          <a:latin typeface="+mn-lt"/>
                        </a:rPr>
                        <a:t>Urban services satisfaction indexes</a:t>
                      </a:r>
                      <a:endParaRPr lang="en-US" sz="1400" b="0" i="1" u="none" strike="noStrike" dirty="0">
                        <a:solidFill>
                          <a:srgbClr val="000000"/>
                        </a:solidFill>
                        <a:effectLst/>
                        <a:latin typeface="+mn-lt"/>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20602">
                <a:tc rowSpan="2">
                  <a:txBody>
                    <a:bodyPr/>
                    <a:lstStyle/>
                    <a:p>
                      <a:pPr algn="l" fontAlgn="ctr"/>
                      <a:r>
                        <a:rPr lang="en-US" sz="1400" b="0" i="0" u="none" strike="noStrike">
                          <a:solidFill>
                            <a:srgbClr val="000000"/>
                          </a:solidFill>
                          <a:effectLst/>
                          <a:latin typeface="Calibri"/>
                        </a:rPr>
                        <a:t>Cu_IND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Edu_IND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Env_IND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HC_IND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SS_IND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Saf_IND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0602">
                <a:tc rowSpan="2">
                  <a:txBody>
                    <a:bodyPr/>
                    <a:lstStyle/>
                    <a:p>
                      <a:pPr algn="l" fontAlgn="ctr"/>
                      <a:r>
                        <a:rPr lang="en-US" sz="1400" b="0" i="0" u="none" strike="noStrike">
                          <a:solidFill>
                            <a:srgbClr val="000000"/>
                          </a:solidFill>
                          <a:effectLst/>
                          <a:latin typeface="Calibri"/>
                        </a:rPr>
                        <a:t>Sport_IND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0602">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Path Analysis Model. </a:t>
            </a:r>
            <a:r>
              <a:rPr lang="en-US" sz="2000" b="1" dirty="0" err="1" smtClean="0">
                <a:solidFill>
                  <a:schemeClr val="bg1"/>
                </a:solidFill>
                <a:latin typeface="Myriad Pro"/>
              </a:rPr>
              <a:t>CitySat</a:t>
            </a:r>
            <a:r>
              <a:rPr lang="en-US" sz="2000" b="1" dirty="0" smtClean="0">
                <a:solidFill>
                  <a:schemeClr val="bg1"/>
                </a:solidFill>
                <a:latin typeface="Myriad Pro"/>
              </a:rPr>
              <a:t> equation </a:t>
            </a:r>
            <a:r>
              <a:rPr lang="en-US" sz="2000" dirty="0" smtClean="0">
                <a:solidFill>
                  <a:schemeClr val="bg1"/>
                </a:solidFill>
                <a:latin typeface="Myriad Pro"/>
              </a:rPr>
              <a:t>– ML Estimation</a:t>
            </a:r>
            <a:endParaRPr lang="ru-RU" sz="2000" dirty="0">
              <a:solidFill>
                <a:schemeClr val="bg1"/>
              </a:solidFill>
              <a:latin typeface="Myriad Pro"/>
            </a:endParaRPr>
          </a:p>
          <a:p>
            <a:r>
              <a:rPr lang="ru-RU" sz="2000" dirty="0" smtClean="0">
                <a:solidFill>
                  <a:schemeClr val="bg1"/>
                </a:solidFill>
                <a:latin typeface="Myriad Pro"/>
              </a:rPr>
              <a:t>(</a:t>
            </a:r>
            <a:r>
              <a:rPr lang="en-US" sz="2000" dirty="0" smtClean="0">
                <a:solidFill>
                  <a:schemeClr val="bg1"/>
                </a:solidFill>
                <a:latin typeface="Myriad Pro"/>
              </a:rPr>
              <a:t>we report B - standardized β</a:t>
            </a:r>
            <a:r>
              <a:rPr lang="ru-RU" sz="2000" dirty="0" smtClean="0">
                <a:solidFill>
                  <a:schemeClr val="bg1"/>
                </a:solidFill>
                <a:latin typeface="Myriad Pro"/>
              </a:rPr>
              <a:t>)</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12" name="Прямоугольник 11"/>
          <p:cNvSpPr/>
          <p:nvPr/>
        </p:nvSpPr>
        <p:spPr>
          <a:xfrm>
            <a:off x="3367440" y="3327403"/>
            <a:ext cx="4055003"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4" name="Прямоугольник 13"/>
          <p:cNvSpPr/>
          <p:nvPr/>
        </p:nvSpPr>
        <p:spPr>
          <a:xfrm>
            <a:off x="3367440" y="3784604"/>
            <a:ext cx="4055003"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3367440" y="4693358"/>
            <a:ext cx="4055003"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6" name="Прямоугольник 15"/>
          <p:cNvSpPr/>
          <p:nvPr/>
        </p:nvSpPr>
        <p:spPr>
          <a:xfrm>
            <a:off x="3367440" y="5613756"/>
            <a:ext cx="4055003"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7" name="Прямоугольник 16"/>
          <p:cNvSpPr/>
          <p:nvPr/>
        </p:nvSpPr>
        <p:spPr>
          <a:xfrm>
            <a:off x="3367440" y="6044672"/>
            <a:ext cx="4055003"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8" name="Овал 17"/>
          <p:cNvSpPr/>
          <p:nvPr/>
        </p:nvSpPr>
        <p:spPr>
          <a:xfrm>
            <a:off x="6589889" y="1740607"/>
            <a:ext cx="635000" cy="319617"/>
          </a:xfrm>
          <a:prstGeom prst="ellipse">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9" name="Овал 18"/>
          <p:cNvSpPr/>
          <p:nvPr/>
        </p:nvSpPr>
        <p:spPr>
          <a:xfrm>
            <a:off x="6587068" y="2189338"/>
            <a:ext cx="63500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srgbClr val="003F82"/>
              </a:solidFill>
            </a:endParaRPr>
          </a:p>
        </p:txBody>
      </p:sp>
      <p:sp>
        <p:nvSpPr>
          <p:cNvPr id="20" name="Управляющая кнопка: назад 19">
            <a:hlinkClick r:id="rId3" action="ppaction://hlinksldjump" highlightClick="1"/>
          </p:cNvPr>
          <p:cNvSpPr/>
          <p:nvPr/>
        </p:nvSpPr>
        <p:spPr>
          <a:xfrm>
            <a:off x="7852345" y="2059164"/>
            <a:ext cx="739775" cy="427214"/>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19115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P spid="14" grpId="1" animBg="1"/>
      <p:bldP spid="15" grpId="1" animBg="1"/>
      <p:bldP spid="16" grpId="1" animBg="1"/>
      <p:bldP spid="17" grpId="1"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 xmlns:p14="http://schemas.microsoft.com/office/powerpoint/2010/main" val="161312570"/>
              </p:ext>
            </p:extLst>
          </p:nvPr>
        </p:nvGraphicFramePr>
        <p:xfrm>
          <a:off x="1944156" y="192740"/>
          <a:ext cx="6242756" cy="6190594"/>
        </p:xfrm>
        <a:graphic>
          <a:graphicData uri="http://schemas.openxmlformats.org/drawingml/2006/table">
            <a:tbl>
              <a:tblPr/>
              <a:tblGrid>
                <a:gridCol w="1560689"/>
                <a:gridCol w="1560689"/>
                <a:gridCol w="1560689"/>
                <a:gridCol w="1560689"/>
              </a:tblGrid>
              <a:tr h="247067">
                <a:tc>
                  <a:txBody>
                    <a:bodyPr/>
                    <a:lstStyle/>
                    <a:p>
                      <a:pPr algn="ctr" fontAlgn="b"/>
                      <a:r>
                        <a:rPr lang="en-US" sz="1400" b="1" i="0" u="none" strike="noStrike">
                          <a:solidFill>
                            <a:srgbClr val="000000"/>
                          </a:solidFill>
                          <a:effectLst/>
                          <a:latin typeface="Calibri"/>
                        </a:rPr>
                        <a:t>Factors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DIRECT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INDIRECT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067">
                <a:tc gridSpan="4">
                  <a:txBody>
                    <a:bodyPr/>
                    <a:lstStyle/>
                    <a:p>
                      <a:pPr algn="l" fontAlgn="b"/>
                      <a:r>
                        <a:rPr lang="en-US" sz="1400" b="0" i="1" u="none" strike="noStrike">
                          <a:solidFill>
                            <a:srgbClr val="000000"/>
                          </a:solidFill>
                          <a:effectLst/>
                          <a:latin typeface="Calibri"/>
                        </a:rPr>
                        <a:t>Social-demographic characteristics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47067">
                <a:tc rowSpan="2">
                  <a:txBody>
                    <a:bodyPr/>
                    <a:lstStyle/>
                    <a:p>
                      <a:pPr algn="l" fontAlgn="ctr"/>
                      <a:r>
                        <a:rPr lang="en-US" sz="1400" b="0" i="0" u="none" strike="noStrike">
                          <a:solidFill>
                            <a:srgbClr val="000000"/>
                          </a:solidFill>
                          <a:effectLst/>
                          <a:latin typeface="Calibri"/>
                        </a:rPr>
                        <a:t>SD_AgeGr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SD_CivSt_2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SD_CivSt_3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SD_CivSt_4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SD_EduGr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SD_Health_2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SD_Health_3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SD_Health_4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SD_Gender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rowSpan="2">
                  <a:txBody>
                    <a:bodyPr/>
                    <a:lstStyle/>
                    <a:p>
                      <a:pPr algn="l" fontAlgn="ctr"/>
                      <a:r>
                        <a:rPr lang="en-US" sz="1400" b="0" i="0" u="none" strike="noStrike">
                          <a:solidFill>
                            <a:srgbClr val="000000"/>
                          </a:solidFill>
                          <a:effectLst/>
                          <a:latin typeface="Calibri"/>
                        </a:rPr>
                        <a:t>SD_Work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-0.15**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-0.06***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a:solidFill>
                            <a:srgbClr val="000000"/>
                          </a:solidFill>
                          <a:effectLst/>
                          <a:latin typeface="Calibri"/>
                        </a:rPr>
                        <a:t>-0.21***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7067">
                <a:tc vMerge="1">
                  <a:txBody>
                    <a:bodyPr/>
                    <a:lstStyle/>
                    <a:p>
                      <a:endParaRPr lang="ru-RU"/>
                    </a:p>
                  </a:txBody>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Calibri"/>
                        </a:rPr>
                        <a:t>(0.07)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067">
                <a:tc>
                  <a:txBody>
                    <a:bodyPr/>
                    <a:lstStyle/>
                    <a:p>
                      <a:pPr algn="l" fontAlgn="b"/>
                      <a:r>
                        <a:rPr lang="en-US" sz="1400" b="1" i="0" u="none" strike="noStrike">
                          <a:solidFill>
                            <a:srgbClr val="000000"/>
                          </a:solidFill>
                          <a:effectLst/>
                          <a:latin typeface="Calibri"/>
                        </a:rPr>
                        <a:t>Number of obs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ru-RU" sz="1400" b="1" i="0" u="none" strike="noStrike">
                          <a:solidFill>
                            <a:srgbClr val="000000"/>
                          </a:solidFill>
                          <a:effectLst/>
                          <a:latin typeface="Calibri"/>
                        </a:rPr>
                        <a:t>1636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47067">
                <a:tc>
                  <a:txBody>
                    <a:bodyPr/>
                    <a:lstStyle/>
                    <a:p>
                      <a:pPr algn="l" fontAlgn="b"/>
                      <a:r>
                        <a:rPr lang="en-US" sz="1400" b="1" i="0" u="none" strike="noStrike">
                          <a:solidFill>
                            <a:srgbClr val="000000"/>
                          </a:solidFill>
                          <a:effectLst/>
                          <a:latin typeface="Calibri"/>
                        </a:rPr>
                        <a:t>R-squared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ru-RU" sz="1400" b="1" i="0" u="none" strike="noStrike">
                          <a:solidFill>
                            <a:srgbClr val="000000"/>
                          </a:solidFill>
                          <a:effectLst/>
                          <a:latin typeface="Calibri"/>
                        </a:rPr>
                        <a:t>0.29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60986">
                <a:tc gridSpan="4">
                  <a:txBody>
                    <a:bodyPr/>
                    <a:lstStyle/>
                    <a:p>
                      <a:pPr algn="l" fontAlgn="ctr"/>
                      <a:r>
                        <a:rPr lang="ru-RU" sz="1400" b="0" i="1" u="none" strike="noStrike" dirty="0">
                          <a:solidFill>
                            <a:srgbClr val="000000"/>
                          </a:solidFill>
                          <a:effectLst/>
                          <a:latin typeface="Arial"/>
                        </a:rPr>
                        <a:t>*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&lt;0.1, **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&lt;0.05, *** </a:t>
                      </a:r>
                      <a:r>
                        <a:rPr lang="ru-RU" sz="1400" b="0" i="1" u="none" strike="noStrike" dirty="0" err="1">
                          <a:solidFill>
                            <a:srgbClr val="000000"/>
                          </a:solidFill>
                          <a:effectLst/>
                          <a:latin typeface="Arial"/>
                        </a:rPr>
                        <a:t>p</a:t>
                      </a:r>
                      <a:r>
                        <a:rPr lang="ru-RU" sz="1400" b="0" i="1" u="none" strike="noStrike" dirty="0">
                          <a:solidFill>
                            <a:srgbClr val="000000"/>
                          </a:solidFill>
                          <a:effectLst/>
                          <a:latin typeface="Arial"/>
                        </a:rPr>
                        <a:t>&lt;0.01  </a:t>
                      </a:r>
                    </a:p>
                  </a:txBody>
                  <a:tcPr marL="12700" marR="12700" marT="1270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a:solidFill>
                  <a:schemeClr val="bg1"/>
                </a:solidFill>
              </a:rPr>
              <a:t>XV April International Academic Conference</a:t>
            </a:r>
            <a:endParaRPr lang="ru-RU" sz="1000" b="1" dirty="0">
              <a:solidFill>
                <a:schemeClr val="bg1"/>
              </a:solidFill>
            </a:endParaRPr>
          </a:p>
        </p:txBody>
      </p:sp>
      <p:sp>
        <p:nvSpPr>
          <p:cNvPr id="14339" name="Title 1"/>
          <p:cNvSpPr txBox="1">
            <a:spLocks/>
          </p:cNvSpPr>
          <p:nvPr/>
        </p:nvSpPr>
        <p:spPr bwMode="auto">
          <a:xfrm>
            <a:off x="0" y="2926292"/>
            <a:ext cx="1831268" cy="412750"/>
          </a:xfrm>
          <a:prstGeom prst="rect">
            <a:avLst/>
          </a:prstGeom>
          <a:noFill/>
          <a:ln w="9525">
            <a:noFill/>
            <a:miter lim="800000"/>
            <a:headEnd/>
            <a:tailEnd/>
          </a:ln>
        </p:spPr>
        <p:txBody>
          <a:bodyPr anchor="ctr"/>
          <a:lstStyle/>
          <a:p>
            <a:r>
              <a:rPr lang="en-US" sz="2000" dirty="0">
                <a:solidFill>
                  <a:srgbClr val="003F82"/>
                </a:solidFill>
                <a:latin typeface="Myriad Pro"/>
              </a:rPr>
              <a:t>Path Analysis Model. </a:t>
            </a:r>
            <a:r>
              <a:rPr lang="en-US" sz="2000" dirty="0" err="1">
                <a:solidFill>
                  <a:srgbClr val="003F82"/>
                </a:solidFill>
                <a:latin typeface="Myriad Pro"/>
              </a:rPr>
              <a:t>CitySat</a:t>
            </a:r>
            <a:r>
              <a:rPr lang="en-US" sz="2000" dirty="0">
                <a:solidFill>
                  <a:srgbClr val="003F82"/>
                </a:solidFill>
                <a:latin typeface="Myriad Pro"/>
              </a:rPr>
              <a:t> equation </a:t>
            </a:r>
            <a:r>
              <a:rPr lang="en-US" sz="2000" dirty="0" smtClean="0">
                <a:solidFill>
                  <a:srgbClr val="003F82"/>
                </a:solidFill>
                <a:latin typeface="Myriad Pro"/>
              </a:rPr>
              <a:t>– </a:t>
            </a:r>
            <a:r>
              <a:rPr lang="en-US" sz="2000" dirty="0">
                <a:solidFill>
                  <a:srgbClr val="003F82"/>
                </a:solidFill>
                <a:latin typeface="Myriad Pro"/>
              </a:rPr>
              <a:t>ML Estimation</a:t>
            </a:r>
            <a:endParaRPr lang="ru-RU" sz="2000" dirty="0">
              <a:solidFill>
                <a:srgbClr val="003F82"/>
              </a:solidFill>
              <a:latin typeface="Myriad Pro"/>
            </a:endParaRPr>
          </a:p>
          <a:p>
            <a:endParaRPr lang="en-US" sz="2000" dirty="0" smtClean="0">
              <a:solidFill>
                <a:srgbClr val="003F82"/>
              </a:solidFill>
              <a:latin typeface="Myriad Pro"/>
            </a:endParaRPr>
          </a:p>
          <a:p>
            <a:r>
              <a:rPr lang="en-US" sz="2000" dirty="0" smtClean="0">
                <a:solidFill>
                  <a:srgbClr val="003F82"/>
                </a:solidFill>
                <a:latin typeface="Myriad Pro"/>
              </a:rPr>
              <a:t>(continuation)</a:t>
            </a:r>
            <a:endParaRPr lang="en-US" sz="2000" dirty="0">
              <a:solidFill>
                <a:srgbClr val="003F82"/>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11" name="Прямоугольник 10"/>
          <p:cNvSpPr/>
          <p:nvPr/>
        </p:nvSpPr>
        <p:spPr>
          <a:xfrm>
            <a:off x="3722508" y="5142619"/>
            <a:ext cx="4207935"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722508" y="694797"/>
            <a:ext cx="4207935"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722508" y="2644070"/>
            <a:ext cx="4207935" cy="282222"/>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Управляющая кнопка: назад 12">
            <a:hlinkClick r:id="rId2" action="ppaction://hlinksldjump" highlightClick="1"/>
          </p:cNvPr>
          <p:cNvSpPr/>
          <p:nvPr/>
        </p:nvSpPr>
        <p:spPr>
          <a:xfrm>
            <a:off x="8319250" y="1577788"/>
            <a:ext cx="717176" cy="466165"/>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82948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P spid="10" grpId="1" animBg="1"/>
      <p:bldP spid="1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Basic results</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3" name="TextBox 2"/>
          <p:cNvSpPr txBox="1"/>
          <p:nvPr/>
        </p:nvSpPr>
        <p:spPr>
          <a:xfrm>
            <a:off x="255588" y="1524001"/>
            <a:ext cx="8558212" cy="3693319"/>
          </a:xfrm>
          <a:prstGeom prst="rect">
            <a:avLst/>
          </a:prstGeom>
          <a:noFill/>
        </p:spPr>
        <p:txBody>
          <a:bodyPr wrap="square" rtlCol="0">
            <a:spAutoFit/>
          </a:bodyPr>
          <a:lstStyle/>
          <a:p>
            <a:pPr marL="342900" indent="-342900">
              <a:buFont typeface="+mj-lt"/>
              <a:buAutoNum type="arabicPeriod"/>
            </a:pPr>
            <a:r>
              <a:rPr lang="en-US" dirty="0" smtClean="0"/>
              <a:t>Life satisfaction doesn’t influence City satisfaction, Happiness does</a:t>
            </a:r>
          </a:p>
          <a:p>
            <a:pPr marL="342900" indent="-342900">
              <a:buFont typeface="+mj-lt"/>
              <a:buAutoNum type="arabicPeriod"/>
            </a:pPr>
            <a:endParaRPr lang="en-US" dirty="0"/>
          </a:p>
          <a:p>
            <a:pPr marL="342900" indent="-342900">
              <a:buFont typeface="+mj-lt"/>
              <a:buAutoNum type="arabicPeriod"/>
            </a:pPr>
            <a:r>
              <a:rPr lang="en-US" dirty="0" smtClean="0"/>
              <a:t>Culture, Education, Safety, Healthcare, Sport influence </a:t>
            </a:r>
            <a:r>
              <a:rPr lang="en-US" dirty="0"/>
              <a:t>City </a:t>
            </a:r>
            <a:r>
              <a:rPr lang="en-US" dirty="0" smtClean="0"/>
              <a:t>satisfaction; Environment and Social security doesn’t</a:t>
            </a:r>
          </a:p>
          <a:p>
            <a:pPr marL="342900" indent="-342900">
              <a:buFont typeface="+mj-lt"/>
              <a:buAutoNum type="arabicPeriod"/>
            </a:pPr>
            <a:endParaRPr lang="en-US" dirty="0"/>
          </a:p>
          <a:p>
            <a:pPr marL="342900" indent="-342900">
              <a:buFont typeface="+mj-lt"/>
              <a:buAutoNum type="arabicPeriod"/>
            </a:pPr>
            <a:r>
              <a:rPr lang="en-US" dirty="0" smtClean="0"/>
              <a:t>Path Analysis Model is more appropriate to identify influence of urban services on overall city satisfaction than Linear Regression Model, because we observe significant indirect effects</a:t>
            </a:r>
          </a:p>
          <a:p>
            <a:pPr marL="342900" indent="-342900">
              <a:buFont typeface="+mj-lt"/>
              <a:buAutoNum type="arabicPeriod"/>
            </a:pPr>
            <a:endParaRPr lang="ru-RU" dirty="0" smtClean="0"/>
          </a:p>
          <a:p>
            <a:pPr marL="342900" indent="-342900">
              <a:buFont typeface="+mj-lt"/>
              <a:buAutoNum type="arabicPeriod"/>
            </a:pPr>
            <a:endParaRPr lang="en-US" dirty="0" smtClean="0"/>
          </a:p>
          <a:p>
            <a:pPr marL="342900" indent="-342900">
              <a:buFont typeface="+mj-lt"/>
              <a:buAutoNum type="arabicPeriod"/>
            </a:pPr>
            <a:endParaRPr lang="en-US" dirty="0"/>
          </a:p>
          <a:p>
            <a:pPr marL="342900" indent="-342900">
              <a:buFont typeface="+mj-lt"/>
              <a:buAutoNum type="arabicPeriod"/>
            </a:pPr>
            <a:endParaRPr lang="en-US" dirty="0" smtClean="0"/>
          </a:p>
          <a:p>
            <a:pPr marL="342900" indent="-342900">
              <a:buFont typeface="+mj-lt"/>
              <a:buAutoNum type="arabicPeriod"/>
            </a:pPr>
            <a:endParaRPr lang="ru-RU" dirty="0"/>
          </a:p>
        </p:txBody>
      </p:sp>
      <p:sp>
        <p:nvSpPr>
          <p:cNvPr id="2" name="Прямоугольник 1"/>
          <p:cNvSpPr/>
          <p:nvPr/>
        </p:nvSpPr>
        <p:spPr>
          <a:xfrm>
            <a:off x="255588" y="5032654"/>
            <a:ext cx="8558212" cy="369332"/>
          </a:xfrm>
          <a:prstGeom prst="rect">
            <a:avLst/>
          </a:prstGeom>
        </p:spPr>
        <p:txBody>
          <a:bodyPr wrap="square">
            <a:spAutoFit/>
          </a:bodyPr>
          <a:lstStyle/>
          <a:p>
            <a:pPr marL="342900" indent="-342900">
              <a:buFont typeface="+mj-lt"/>
              <a:buAutoNum type="arabicPeriod" startAt="4"/>
            </a:pPr>
            <a:r>
              <a:rPr lang="en-US" b="1" dirty="0">
                <a:solidFill>
                  <a:srgbClr val="800000"/>
                </a:solidFill>
              </a:rPr>
              <a:t>Perm inhabitants are happy people</a:t>
            </a:r>
          </a:p>
        </p:txBody>
      </p:sp>
    </p:spTree>
    <p:extLst>
      <p:ext uri="{BB962C8B-B14F-4D97-AF65-F5344CB8AC3E}">
        <p14:creationId xmlns="" xmlns:p14="http://schemas.microsoft.com/office/powerpoint/2010/main" val="98886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Implementation Issues</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3" name="TextBox 2"/>
          <p:cNvSpPr txBox="1"/>
          <p:nvPr/>
        </p:nvSpPr>
        <p:spPr>
          <a:xfrm>
            <a:off x="255588" y="1524001"/>
            <a:ext cx="8558212" cy="1477328"/>
          </a:xfrm>
          <a:prstGeom prst="rect">
            <a:avLst/>
          </a:prstGeom>
          <a:noFill/>
        </p:spPr>
        <p:txBody>
          <a:bodyPr wrap="square" rtlCol="0">
            <a:spAutoFit/>
          </a:bodyPr>
          <a:lstStyle/>
          <a:p>
            <a:r>
              <a:rPr lang="en-US" dirty="0" smtClean="0"/>
              <a:t>The results could be used</a:t>
            </a:r>
          </a:p>
          <a:p>
            <a:endParaRPr lang="en-US" dirty="0" smtClean="0"/>
          </a:p>
          <a:p>
            <a:pPr marL="285750" indent="-285750">
              <a:buFont typeface="Arial"/>
              <a:buChar char="•"/>
            </a:pPr>
            <a:r>
              <a:rPr lang="en-US" dirty="0" smtClean="0"/>
              <a:t>to </a:t>
            </a:r>
            <a:r>
              <a:rPr lang="en-US" dirty="0"/>
              <a:t>put some priorities especially under the pressure of limited </a:t>
            </a:r>
            <a:r>
              <a:rPr lang="en-US" dirty="0" smtClean="0"/>
              <a:t>budget</a:t>
            </a:r>
          </a:p>
          <a:p>
            <a:pPr marL="285750" indent="-285750">
              <a:buFont typeface="Arial"/>
              <a:buChar char="•"/>
            </a:pPr>
            <a:endParaRPr lang="en-US" dirty="0"/>
          </a:p>
          <a:p>
            <a:pPr marL="285750" indent="-285750">
              <a:buFont typeface="Arial"/>
              <a:buChar char="•"/>
            </a:pPr>
            <a:r>
              <a:rPr lang="en-US" dirty="0" smtClean="0"/>
              <a:t>to promote some urban services in more appropriate way</a:t>
            </a:r>
            <a:endParaRPr lang="ru-RU" dirty="0"/>
          </a:p>
        </p:txBody>
      </p:sp>
    </p:spTree>
    <p:extLst>
      <p:ext uri="{BB962C8B-B14F-4D97-AF65-F5344CB8AC3E}">
        <p14:creationId xmlns="" xmlns:p14="http://schemas.microsoft.com/office/powerpoint/2010/main" val="3036079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en-US" sz="2000" i="1" dirty="0" smtClean="0">
                <a:solidFill>
                  <a:srgbClr val="003F82"/>
                </a:solidFill>
                <a:latin typeface="Myriad Pro"/>
                <a:ea typeface="ＭＳ Ｐゴシック"/>
                <a:cs typeface="ＭＳ Ｐゴシック"/>
              </a:rPr>
              <a:t>You can contact me via </a:t>
            </a:r>
          </a:p>
          <a:p>
            <a:r>
              <a:rPr lang="en-US" sz="2000" i="1" dirty="0" smtClean="0">
                <a:solidFill>
                  <a:srgbClr val="003F82"/>
                </a:solidFill>
                <a:latin typeface="Myriad Pro"/>
                <a:ea typeface="ＭＳ Ｐゴシック"/>
                <a:cs typeface="ＭＳ Ｐゴシック"/>
              </a:rPr>
              <a:t>a</a:t>
            </a:r>
            <a:r>
              <a:rPr lang="en-US" sz="2000" i="1" dirty="0" smtClean="0">
                <a:solidFill>
                  <a:srgbClr val="003F82"/>
                </a:solidFill>
                <a:latin typeface="Myriad Pro"/>
                <a:ea typeface="ＭＳ Ｐゴシック"/>
                <a:cs typeface="ＭＳ Ｐゴシック"/>
              </a:rPr>
              <a:t>bozhya-volya@hse.ru</a:t>
            </a:r>
            <a:endParaRPr lang="ru-RU" sz="2000" i="1" dirty="0" smtClean="0">
              <a:solidFill>
                <a:srgbClr val="003F82"/>
              </a:solidFill>
              <a:latin typeface="Myriad Pro"/>
              <a:ea typeface="ＭＳ Ｐゴシック"/>
              <a:cs typeface="ＭＳ Ｐゴシック"/>
            </a:endParaRPr>
          </a:p>
        </p:txBody>
      </p:sp>
      <p:sp>
        <p:nvSpPr>
          <p:cNvPr id="3"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en-US" sz="800" dirty="0" smtClean="0">
                <a:solidFill>
                  <a:schemeClr val="bg1"/>
                </a:solidFill>
              </a:rPr>
              <a:t>Higher School of </a:t>
            </a:r>
            <a:r>
              <a:rPr lang="en-US" sz="800" dirty="0" smtClean="0">
                <a:solidFill>
                  <a:schemeClr val="bg1"/>
                </a:solidFill>
              </a:rPr>
              <a:t>Economics - Perm</a:t>
            </a:r>
            <a:r>
              <a:rPr lang="ru-RU" sz="800" dirty="0" smtClean="0">
                <a:solidFill>
                  <a:schemeClr val="bg1"/>
                </a:solidFill>
              </a:rPr>
              <a:t> </a:t>
            </a:r>
            <a:r>
              <a:rPr lang="ru-RU" sz="800" dirty="0">
                <a:solidFill>
                  <a:schemeClr val="bg1"/>
                </a:solidFill>
              </a:rPr>
              <a:t>, </a:t>
            </a:r>
            <a:r>
              <a:rPr lang="ru-RU" sz="800" dirty="0" smtClean="0">
                <a:solidFill>
                  <a:schemeClr val="bg1"/>
                </a:solidFill>
              </a:rPr>
              <a:t>201</a:t>
            </a:r>
            <a:r>
              <a:rPr lang="en-US" sz="800" dirty="0">
                <a:solidFill>
                  <a:schemeClr val="bg1"/>
                </a:solidFill>
              </a:rPr>
              <a:t>4</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Motivation and Purpose</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13" name="TextBox 12"/>
          <p:cNvSpPr txBox="1"/>
          <p:nvPr/>
        </p:nvSpPr>
        <p:spPr>
          <a:xfrm>
            <a:off x="255588" y="1649778"/>
            <a:ext cx="8558212" cy="3139321"/>
          </a:xfrm>
          <a:prstGeom prst="rect">
            <a:avLst/>
          </a:prstGeom>
          <a:noFill/>
        </p:spPr>
        <p:txBody>
          <a:bodyPr wrap="square" rtlCol="0">
            <a:spAutoFit/>
          </a:bodyPr>
          <a:lstStyle/>
          <a:p>
            <a:pPr marL="285750" indent="-285750">
              <a:buFont typeface="Arial"/>
              <a:buChar char="•"/>
            </a:pPr>
            <a:r>
              <a:rPr lang="en-US" dirty="0"/>
              <a:t>In knowledge economy </a:t>
            </a:r>
            <a:r>
              <a:rPr lang="en-US" dirty="0" smtClean="0"/>
              <a:t>human capital become </a:t>
            </a:r>
            <a:r>
              <a:rPr lang="en-US" dirty="0"/>
              <a:t>the main asset of the regions and </a:t>
            </a:r>
            <a:r>
              <a:rPr lang="en-US" dirty="0" smtClean="0"/>
              <a:t>cities</a:t>
            </a:r>
            <a:endParaRPr lang="en-US" dirty="0"/>
          </a:p>
          <a:p>
            <a:pPr marL="285750" indent="-285750">
              <a:buFont typeface="Arial"/>
              <a:buChar char="•"/>
            </a:pPr>
            <a:endParaRPr lang="en-US" dirty="0" smtClean="0"/>
          </a:p>
          <a:p>
            <a:pPr marL="285750" indent="-285750">
              <a:buFont typeface="Arial"/>
              <a:buChar char="•"/>
            </a:pPr>
            <a:r>
              <a:rPr lang="en-US" dirty="0" smtClean="0"/>
              <a:t>People choose place for living, </a:t>
            </a:r>
            <a:r>
              <a:rPr lang="en-US" dirty="0"/>
              <a:t>t</a:t>
            </a:r>
            <a:r>
              <a:rPr lang="en-US" dirty="0" smtClean="0"/>
              <a:t>hey decide to stay or to leave (migration flows in the city of Perm increased twice from 2008 till 2011).</a:t>
            </a:r>
          </a:p>
          <a:p>
            <a:pPr marL="285750" indent="-285750">
              <a:buFont typeface="Arial"/>
              <a:buChar char="•"/>
            </a:pPr>
            <a:endParaRPr lang="en-US" dirty="0"/>
          </a:p>
          <a:p>
            <a:pPr marL="285750" indent="-285750">
              <a:buFont typeface="Arial"/>
              <a:buChar char="•"/>
            </a:pPr>
            <a:r>
              <a:rPr lang="en-US" dirty="0" smtClean="0"/>
              <a:t>People with high human capital are more likely to change place for living</a:t>
            </a:r>
          </a:p>
          <a:p>
            <a:endParaRPr lang="en-US" dirty="0" smtClean="0"/>
          </a:p>
          <a:p>
            <a:pPr marL="285750" indent="-285750">
              <a:buFont typeface="Arial"/>
              <a:buChar char="•"/>
            </a:pPr>
            <a:r>
              <a:rPr lang="en-US" dirty="0" smtClean="0"/>
              <a:t>Local authorities can influence people choice throw urban services (satisfaction of public needs)</a:t>
            </a:r>
          </a:p>
          <a:p>
            <a:r>
              <a:rPr lang="en-US" dirty="0" smtClean="0"/>
              <a:t> </a:t>
            </a:r>
            <a:endParaRPr lang="ru-RU" dirty="0"/>
          </a:p>
        </p:txBody>
      </p:sp>
      <p:sp>
        <p:nvSpPr>
          <p:cNvPr id="14" name="TextBox 13"/>
          <p:cNvSpPr txBox="1"/>
          <p:nvPr/>
        </p:nvSpPr>
        <p:spPr>
          <a:xfrm>
            <a:off x="295100" y="4834685"/>
            <a:ext cx="8558212" cy="923330"/>
          </a:xfrm>
          <a:prstGeom prst="rect">
            <a:avLst/>
          </a:prstGeom>
          <a:noFill/>
        </p:spPr>
        <p:txBody>
          <a:bodyPr wrap="square" rtlCol="0">
            <a:spAutoFit/>
          </a:bodyPr>
          <a:lstStyle/>
          <a:p>
            <a:r>
              <a:rPr lang="en-US" b="1" dirty="0" smtClean="0">
                <a:solidFill>
                  <a:srgbClr val="800000"/>
                </a:solidFill>
              </a:rPr>
              <a:t>The purpose of the paper is to measure how citizens satisfaction over different urban services (education, healthcare, safety, etc.) influence overall city satisfaction taking into account personal life satisfaction and happiness. </a:t>
            </a:r>
            <a:endParaRPr lang="ru-RU" b="1" dirty="0">
              <a:solidFill>
                <a:srgbClr val="800000"/>
              </a:solidFill>
            </a:endParaRPr>
          </a:p>
        </p:txBody>
      </p:sp>
    </p:spTree>
    <p:extLst>
      <p:ext uri="{BB962C8B-B14F-4D97-AF65-F5344CB8AC3E}">
        <p14:creationId xmlns="" xmlns:p14="http://schemas.microsoft.com/office/powerpoint/2010/main" val="12280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Theoretical Background</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2" name="TextBox 1"/>
          <p:cNvSpPr txBox="1"/>
          <p:nvPr/>
        </p:nvSpPr>
        <p:spPr>
          <a:xfrm>
            <a:off x="255588" y="1649778"/>
            <a:ext cx="8558212" cy="3693319"/>
          </a:xfrm>
          <a:prstGeom prst="rect">
            <a:avLst/>
          </a:prstGeom>
          <a:noFill/>
        </p:spPr>
        <p:txBody>
          <a:bodyPr wrap="square" rtlCol="0">
            <a:spAutoFit/>
          </a:bodyPr>
          <a:lstStyle/>
          <a:p>
            <a:pPr marL="285750" indent="-285750">
              <a:buFont typeface="Arial"/>
              <a:buChar char="•"/>
            </a:pPr>
            <a:r>
              <a:rPr lang="en-US" dirty="0" smtClean="0"/>
              <a:t>Subjective </a:t>
            </a:r>
            <a:r>
              <a:rPr lang="en-US" dirty="0" err="1" smtClean="0"/>
              <a:t>vs</a:t>
            </a:r>
            <a:r>
              <a:rPr lang="en-US" dirty="0" smtClean="0"/>
              <a:t> objective </a:t>
            </a:r>
            <a:r>
              <a:rPr lang="en-US" dirty="0"/>
              <a:t>city quality-of-life approach (</a:t>
            </a:r>
            <a:r>
              <a:rPr lang="en-US" dirty="0" err="1"/>
              <a:t>Tesfazghi</a:t>
            </a:r>
            <a:r>
              <a:rPr lang="en-US" dirty="0"/>
              <a:t>, 2010: </a:t>
            </a:r>
            <a:r>
              <a:rPr lang="en-US" dirty="0" err="1"/>
              <a:t>Obulicz</a:t>
            </a:r>
            <a:r>
              <a:rPr lang="en-US" dirty="0"/>
              <a:t> – </a:t>
            </a:r>
            <a:r>
              <a:rPr lang="en-US" dirty="0" err="1"/>
              <a:t>Kozaryn</a:t>
            </a:r>
            <a:r>
              <a:rPr lang="en-US" dirty="0"/>
              <a:t>, 2013</a:t>
            </a:r>
            <a:r>
              <a:rPr lang="en-US" dirty="0" smtClean="0"/>
              <a:t>)</a:t>
            </a:r>
          </a:p>
          <a:p>
            <a:pPr marL="285750" indent="-285750">
              <a:buFont typeface="Arial"/>
              <a:buChar char="•"/>
            </a:pPr>
            <a:endParaRPr lang="en-US" dirty="0" smtClean="0"/>
          </a:p>
          <a:p>
            <a:pPr marL="285750" indent="-285750">
              <a:buFont typeface="Arial"/>
              <a:buChar char="•"/>
            </a:pPr>
            <a:r>
              <a:rPr lang="en-US" dirty="0" smtClean="0"/>
              <a:t>City </a:t>
            </a:r>
            <a:r>
              <a:rPr lang="en-US" dirty="0"/>
              <a:t>quality-of-life could be considered as the individual’s subjective experience of dealing with different urban services (</a:t>
            </a:r>
            <a:r>
              <a:rPr lang="en-US" dirty="0" err="1"/>
              <a:t>Diener</a:t>
            </a:r>
            <a:r>
              <a:rPr lang="en-US" dirty="0"/>
              <a:t> and </a:t>
            </a:r>
            <a:r>
              <a:rPr lang="en-US" dirty="0" err="1"/>
              <a:t>Suh</a:t>
            </a:r>
            <a:r>
              <a:rPr lang="en-US" dirty="0"/>
              <a:t>, 1997; </a:t>
            </a:r>
            <a:r>
              <a:rPr lang="en-US" dirty="0" err="1"/>
              <a:t>Kahneman</a:t>
            </a:r>
            <a:r>
              <a:rPr lang="en-US" dirty="0"/>
              <a:t> and Kruger, 2006</a:t>
            </a:r>
            <a:r>
              <a:rPr lang="en-US" dirty="0" smtClean="0"/>
              <a:t>)</a:t>
            </a:r>
          </a:p>
          <a:p>
            <a:pPr marL="285750" indent="-285750">
              <a:buFont typeface="Arial"/>
              <a:buChar char="•"/>
            </a:pPr>
            <a:endParaRPr lang="en-US" dirty="0" smtClean="0"/>
          </a:p>
          <a:p>
            <a:pPr marL="285750" indent="-285750">
              <a:buFont typeface="Arial"/>
              <a:buChar char="•"/>
            </a:pPr>
            <a:r>
              <a:rPr lang="en-US" dirty="0" smtClean="0"/>
              <a:t>Subjective </a:t>
            </a:r>
            <a:r>
              <a:rPr lang="en-US" dirty="0"/>
              <a:t>measures of city and life satisfaction inter-</a:t>
            </a:r>
            <a:r>
              <a:rPr lang="en-US" dirty="0" smtClean="0"/>
              <a:t>correlate (Cummins, 2000)</a:t>
            </a:r>
          </a:p>
          <a:p>
            <a:pPr marL="285750" indent="-285750">
              <a:buFont typeface="Arial"/>
              <a:buChar char="•"/>
            </a:pPr>
            <a:endParaRPr lang="en-US" dirty="0"/>
          </a:p>
          <a:p>
            <a:pPr marL="285750" indent="-285750">
              <a:buFont typeface="Arial"/>
              <a:buChar char="•"/>
            </a:pPr>
            <a:r>
              <a:rPr lang="en-US" dirty="0" smtClean="0"/>
              <a:t>All this </a:t>
            </a:r>
            <a:r>
              <a:rPr lang="en-US" dirty="0"/>
              <a:t>raises the task of separation of residents’ overall satisfaction with the city, urban services quality and personal happiness perception (</a:t>
            </a:r>
            <a:r>
              <a:rPr lang="en-US" dirty="0" err="1"/>
              <a:t>Jeffres</a:t>
            </a:r>
            <a:r>
              <a:rPr lang="en-US" dirty="0"/>
              <a:t> and </a:t>
            </a:r>
            <a:r>
              <a:rPr lang="en-US" dirty="0" err="1"/>
              <a:t>Dobos</a:t>
            </a:r>
            <a:r>
              <a:rPr lang="en-US" dirty="0"/>
              <a:t>, 1995)</a:t>
            </a:r>
            <a:r>
              <a:rPr lang="ru-RU" dirty="0"/>
              <a:t> </a:t>
            </a:r>
            <a:r>
              <a:rPr lang="en-US" dirty="0" smtClean="0"/>
              <a:t>  </a:t>
            </a:r>
            <a:endParaRPr lang="ru-RU" dirty="0"/>
          </a:p>
          <a:p>
            <a:pPr marL="285750" indent="-285750">
              <a:buFont typeface="Arial"/>
              <a:buChar char="•"/>
            </a:pPr>
            <a:endParaRPr lang="ru-RU" dirty="0"/>
          </a:p>
        </p:txBody>
      </p:sp>
    </p:spTree>
    <p:extLst>
      <p:ext uri="{BB962C8B-B14F-4D97-AF65-F5344CB8AC3E}">
        <p14:creationId xmlns="" xmlns:p14="http://schemas.microsoft.com/office/powerpoint/2010/main" val="4248152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1. Linear Regression </a:t>
            </a:r>
            <a:r>
              <a:rPr lang="en-US" sz="2000" dirty="0">
                <a:solidFill>
                  <a:schemeClr val="bg1"/>
                </a:solidFill>
                <a:latin typeface="Myriad Pro"/>
              </a:rPr>
              <a:t>Model</a:t>
            </a: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graphicFrame>
        <p:nvGraphicFramePr>
          <p:cNvPr id="2" name="Объект 1"/>
          <p:cNvGraphicFramePr>
            <a:graphicFrameLocks noChangeAspect="1"/>
          </p:cNvGraphicFramePr>
          <p:nvPr>
            <p:extLst>
              <p:ext uri="{D42A27DB-BD31-4B8C-83A1-F6EECF244321}">
                <p14:modId xmlns="" xmlns:p14="http://schemas.microsoft.com/office/powerpoint/2010/main" val="704551987"/>
              </p:ext>
            </p:extLst>
          </p:nvPr>
        </p:nvGraphicFramePr>
        <p:xfrm>
          <a:off x="-23108" y="1621016"/>
          <a:ext cx="9265885" cy="2231566"/>
        </p:xfrm>
        <a:graphic>
          <a:graphicData uri="http://schemas.openxmlformats.org/presentationml/2006/ole">
            <p:oleObj spid="_x0000_s5145" name="‘ормула" r:id="rId4" imgW="5156280" imgH="1234080" progId="Equation.3">
              <p:embed/>
            </p:oleObj>
          </a:graphicData>
        </a:graphic>
      </p:graphicFrame>
      <p:sp>
        <p:nvSpPr>
          <p:cNvPr id="9" name="TextBox 8"/>
          <p:cNvSpPr txBox="1"/>
          <p:nvPr/>
        </p:nvSpPr>
        <p:spPr>
          <a:xfrm>
            <a:off x="255588" y="4139235"/>
            <a:ext cx="8558212" cy="1754327"/>
          </a:xfrm>
          <a:prstGeom prst="rect">
            <a:avLst/>
          </a:prstGeom>
          <a:noFill/>
        </p:spPr>
        <p:txBody>
          <a:bodyPr wrap="square" rtlCol="0">
            <a:spAutoFit/>
          </a:bodyPr>
          <a:lstStyle/>
          <a:p>
            <a:pPr marL="285750" indent="-285750">
              <a:buFont typeface="Arial"/>
              <a:buChar char="•"/>
            </a:pPr>
            <a:r>
              <a:rPr lang="en-US" dirty="0" smtClean="0"/>
              <a:t>Look for the effect of different public needs satisfaction (urban services) on the overall city satisfaction</a:t>
            </a:r>
          </a:p>
          <a:p>
            <a:pPr marL="285750" indent="-285750">
              <a:buFont typeface="Arial"/>
              <a:buChar char="•"/>
            </a:pPr>
            <a:endParaRPr lang="en-US" dirty="0" smtClean="0"/>
          </a:p>
          <a:p>
            <a:pPr marL="285750" indent="-285750">
              <a:buFont typeface="Arial"/>
              <a:buChar char="•"/>
            </a:pPr>
            <a:r>
              <a:rPr lang="en-US" dirty="0" smtClean="0"/>
              <a:t>From M1 to M4 include control variables to </a:t>
            </a:r>
            <a:r>
              <a:rPr lang="ru-RU" dirty="0" smtClean="0"/>
              <a:t>«</a:t>
            </a:r>
            <a:r>
              <a:rPr lang="en-US" dirty="0"/>
              <a:t>purify</a:t>
            </a:r>
            <a:r>
              <a:rPr lang="ru-RU" dirty="0" smtClean="0"/>
              <a:t>» </a:t>
            </a:r>
            <a:r>
              <a:rPr lang="en-US" dirty="0" smtClean="0"/>
              <a:t>the effects</a:t>
            </a:r>
          </a:p>
          <a:p>
            <a:pPr marL="285750" indent="-285750">
              <a:buFont typeface="Arial"/>
              <a:buChar char="•"/>
            </a:pPr>
            <a:endParaRPr lang="en-US" dirty="0" smtClean="0"/>
          </a:p>
          <a:p>
            <a:pPr marL="285750" indent="-285750">
              <a:buFont typeface="Arial"/>
              <a:buChar char="•"/>
            </a:pPr>
            <a:r>
              <a:rPr lang="en-US" dirty="0" smtClean="0"/>
              <a:t>Measure only direct effects</a:t>
            </a:r>
            <a:endParaRPr lang="ru-RU" dirty="0"/>
          </a:p>
        </p:txBody>
      </p:sp>
      <p:sp>
        <p:nvSpPr>
          <p:cNvPr id="10" name="Управляющая кнопка: в конец 9">
            <a:hlinkClick r:id="rId5" action="ppaction://hlinksldjump" highlightClick="1"/>
          </p:cNvPr>
          <p:cNvSpPr/>
          <p:nvPr/>
        </p:nvSpPr>
        <p:spPr>
          <a:xfrm>
            <a:off x="7647709" y="5893562"/>
            <a:ext cx="766041" cy="285565"/>
          </a:xfrm>
          <a:prstGeom prst="actionButtonE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2079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a:solidFill>
                  <a:schemeClr val="bg1"/>
                </a:solidFill>
              </a:rPr>
              <a:t>XV April International Academic Conference</a:t>
            </a:r>
            <a:endParaRPr lang="ru-RU" sz="1000" b="1" dirty="0">
              <a:solidFill>
                <a:schemeClr val="bg1"/>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pic>
        <p:nvPicPr>
          <p:cNvPr id="2" name="Изображение 1"/>
          <p:cNvPicPr>
            <a:picLocks noChangeAspect="1"/>
          </p:cNvPicPr>
          <p:nvPr/>
        </p:nvPicPr>
        <p:blipFill>
          <a:blip r:embed="rId2"/>
          <a:stretch>
            <a:fillRect/>
          </a:stretch>
        </p:blipFill>
        <p:spPr>
          <a:xfrm>
            <a:off x="2205559" y="0"/>
            <a:ext cx="6661355" cy="6858000"/>
          </a:xfrm>
          <a:prstGeom prst="rect">
            <a:avLst/>
          </a:prstGeom>
        </p:spPr>
      </p:pic>
      <p:sp>
        <p:nvSpPr>
          <p:cNvPr id="14339" name="Title 1"/>
          <p:cNvSpPr txBox="1">
            <a:spLocks/>
          </p:cNvSpPr>
          <p:nvPr/>
        </p:nvSpPr>
        <p:spPr bwMode="auto">
          <a:xfrm>
            <a:off x="4122032" y="188736"/>
            <a:ext cx="2891189" cy="412750"/>
          </a:xfrm>
          <a:prstGeom prst="rect">
            <a:avLst/>
          </a:prstGeom>
          <a:noFill/>
          <a:ln w="9525">
            <a:noFill/>
            <a:miter lim="800000"/>
            <a:headEnd/>
            <a:tailEnd/>
          </a:ln>
        </p:spPr>
        <p:txBody>
          <a:bodyPr anchor="ctr"/>
          <a:lstStyle/>
          <a:p>
            <a:r>
              <a:rPr lang="ru-RU" sz="2000" dirty="0" smtClean="0">
                <a:solidFill>
                  <a:srgbClr val="003F82"/>
                </a:solidFill>
                <a:latin typeface="Myriad Pro"/>
              </a:rPr>
              <a:t>2. </a:t>
            </a:r>
            <a:r>
              <a:rPr lang="en-US" sz="2000" dirty="0" smtClean="0">
                <a:solidFill>
                  <a:srgbClr val="003F82"/>
                </a:solidFill>
                <a:latin typeface="Myriad Pro"/>
              </a:rPr>
              <a:t>Path Analysis Model</a:t>
            </a:r>
            <a:endParaRPr lang="en-US" sz="2000" dirty="0">
              <a:solidFill>
                <a:srgbClr val="003F82"/>
              </a:solidFill>
              <a:latin typeface="Myriad Pro"/>
            </a:endParaRPr>
          </a:p>
        </p:txBody>
      </p:sp>
      <p:sp>
        <p:nvSpPr>
          <p:cNvPr id="9" name="TextBox 8"/>
          <p:cNvSpPr txBox="1"/>
          <p:nvPr/>
        </p:nvSpPr>
        <p:spPr>
          <a:xfrm>
            <a:off x="128588" y="3736885"/>
            <a:ext cx="1945743" cy="923330"/>
          </a:xfrm>
          <a:prstGeom prst="rect">
            <a:avLst/>
          </a:prstGeom>
          <a:noFill/>
        </p:spPr>
        <p:txBody>
          <a:bodyPr wrap="square" rtlCol="0">
            <a:spAutoFit/>
          </a:bodyPr>
          <a:lstStyle/>
          <a:p>
            <a:pPr marL="285750" indent="-285750">
              <a:buFont typeface="Arial"/>
              <a:buChar char="•"/>
            </a:pPr>
            <a:r>
              <a:rPr lang="en-US" dirty="0" smtClean="0"/>
              <a:t>Measure direct and indirect effects </a:t>
            </a:r>
            <a:endParaRPr lang="ru-RU" dirty="0"/>
          </a:p>
        </p:txBody>
      </p:sp>
      <p:sp>
        <p:nvSpPr>
          <p:cNvPr id="10" name="Управляющая кнопка: в конец 9">
            <a:hlinkClick r:id="rId3" action="ppaction://hlinksldjump" highlightClick="1"/>
          </p:cNvPr>
          <p:cNvSpPr/>
          <p:nvPr/>
        </p:nvSpPr>
        <p:spPr>
          <a:xfrm>
            <a:off x="623441" y="5719358"/>
            <a:ext cx="766041" cy="285565"/>
          </a:xfrm>
          <a:prstGeom prst="actionButtonE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Управляющая кнопка: в конец 10">
            <a:hlinkClick r:id="rId4" action="ppaction://hlinksldjump" highlightClick="1"/>
          </p:cNvPr>
          <p:cNvSpPr/>
          <p:nvPr/>
        </p:nvSpPr>
        <p:spPr>
          <a:xfrm>
            <a:off x="623436" y="6204278"/>
            <a:ext cx="766041" cy="285565"/>
          </a:xfrm>
          <a:prstGeom prst="actionButtonE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17468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Data Collection</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7" name="TextBox 6"/>
          <p:cNvSpPr txBox="1"/>
          <p:nvPr/>
        </p:nvSpPr>
        <p:spPr>
          <a:xfrm>
            <a:off x="255588" y="1649778"/>
            <a:ext cx="8558212" cy="4247317"/>
          </a:xfrm>
          <a:prstGeom prst="rect">
            <a:avLst/>
          </a:prstGeom>
          <a:noFill/>
        </p:spPr>
        <p:txBody>
          <a:bodyPr wrap="square" rtlCol="0">
            <a:spAutoFit/>
          </a:bodyPr>
          <a:lstStyle/>
          <a:p>
            <a:pPr marL="285750" indent="-285750">
              <a:buFont typeface="Arial"/>
              <a:buChar char="•"/>
            </a:pPr>
            <a:r>
              <a:rPr lang="en-US" dirty="0" smtClean="0"/>
              <a:t>Door-to-door poll of more than 2000 inhabitants of Perm city (</a:t>
            </a:r>
            <a:r>
              <a:rPr lang="en-US" dirty="0"/>
              <a:t>Russia). City population is around 1 million people.</a:t>
            </a:r>
            <a:endParaRPr lang="en-US" dirty="0" smtClean="0"/>
          </a:p>
          <a:p>
            <a:pPr marL="285750" indent="-285750">
              <a:buFont typeface="Arial"/>
              <a:buChar char="•"/>
            </a:pPr>
            <a:endParaRPr lang="en-US" dirty="0"/>
          </a:p>
          <a:p>
            <a:pPr marL="285750" indent="-285750">
              <a:buFont typeface="Arial"/>
              <a:buChar char="•"/>
            </a:pPr>
            <a:r>
              <a:rPr lang="en-US" dirty="0" smtClean="0"/>
              <a:t>Sample is representative over</a:t>
            </a:r>
          </a:p>
          <a:p>
            <a:pPr marL="742950" lvl="1" indent="-285750">
              <a:buFont typeface="Arial"/>
              <a:buChar char="•"/>
            </a:pPr>
            <a:r>
              <a:rPr lang="en-US" dirty="0" smtClean="0"/>
              <a:t>Gender</a:t>
            </a:r>
          </a:p>
          <a:p>
            <a:pPr marL="742950" lvl="1" indent="-285750">
              <a:buFont typeface="Arial"/>
              <a:buChar char="•"/>
            </a:pPr>
            <a:r>
              <a:rPr lang="en-US" dirty="0" smtClean="0"/>
              <a:t>Age</a:t>
            </a:r>
          </a:p>
          <a:p>
            <a:pPr marL="742950" lvl="1" indent="-285750">
              <a:buFont typeface="Arial"/>
              <a:buChar char="•"/>
            </a:pPr>
            <a:r>
              <a:rPr lang="en-US" dirty="0" smtClean="0"/>
              <a:t>City districts (7 areas)</a:t>
            </a:r>
            <a:endParaRPr lang="ru-RU" dirty="0" smtClean="0"/>
          </a:p>
          <a:p>
            <a:pPr marL="285750" indent="-285750">
              <a:buFont typeface="Arial"/>
              <a:buChar char="•"/>
            </a:pPr>
            <a:endParaRPr lang="en-US" dirty="0" smtClean="0"/>
          </a:p>
          <a:p>
            <a:pPr marL="285750" indent="-285750">
              <a:buFont typeface="Arial"/>
              <a:buChar char="•"/>
            </a:pPr>
            <a:r>
              <a:rPr lang="en-US" dirty="0" smtClean="0"/>
              <a:t>Questionnaire contained 35 composite questions covering satisfaction and attitude to different aspects of life in the city (i.e. education, safety, etc.) and overall city satisfaction, happiness and well-being.</a:t>
            </a:r>
            <a:endParaRPr lang="ru-RU" dirty="0" smtClean="0"/>
          </a:p>
          <a:p>
            <a:pPr marL="285750" indent="-285750">
              <a:buFont typeface="Arial"/>
              <a:buChar char="•"/>
            </a:pPr>
            <a:endParaRPr lang="en-US" dirty="0" smtClean="0"/>
          </a:p>
          <a:p>
            <a:pPr marL="285750" indent="-285750">
              <a:buFont typeface="Arial"/>
              <a:buChar char="•"/>
            </a:pPr>
            <a:r>
              <a:rPr lang="en-US" dirty="0" smtClean="0"/>
              <a:t>Survey (sponsored by local authorities) was conducted in August-September, 2012 </a:t>
            </a:r>
            <a:endParaRPr lang="ru-RU" dirty="0" smtClean="0"/>
          </a:p>
          <a:p>
            <a:pPr marL="285750" indent="-285750">
              <a:buFont typeface="Arial"/>
              <a:buChar char="•"/>
            </a:pPr>
            <a:endParaRPr lang="ru-RU" dirty="0"/>
          </a:p>
        </p:txBody>
      </p:sp>
    </p:spTree>
    <p:extLst>
      <p:ext uri="{BB962C8B-B14F-4D97-AF65-F5344CB8AC3E}">
        <p14:creationId xmlns="" xmlns:p14="http://schemas.microsoft.com/office/powerpoint/2010/main" val="287471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Data Preparation</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sp>
        <p:nvSpPr>
          <p:cNvPr id="7" name="TextBox 6"/>
          <p:cNvSpPr txBox="1"/>
          <p:nvPr/>
        </p:nvSpPr>
        <p:spPr>
          <a:xfrm>
            <a:off x="255588" y="1524001"/>
            <a:ext cx="8558212" cy="3693319"/>
          </a:xfrm>
          <a:prstGeom prst="rect">
            <a:avLst/>
          </a:prstGeom>
          <a:noFill/>
        </p:spPr>
        <p:txBody>
          <a:bodyPr wrap="square" rtlCol="0">
            <a:spAutoFit/>
          </a:bodyPr>
          <a:lstStyle/>
          <a:p>
            <a:pPr marL="285750" indent="-285750">
              <a:buFont typeface="Arial"/>
              <a:buChar char="•"/>
            </a:pPr>
            <a:r>
              <a:rPr lang="en-US" dirty="0" smtClean="0"/>
              <a:t>Drop out observations with many (more than 2/3 in parcel) </a:t>
            </a:r>
            <a:r>
              <a:rPr lang="en-US" dirty="0" err="1" smtClean="0"/>
              <a:t>missings</a:t>
            </a:r>
            <a:r>
              <a:rPr lang="en-US" dirty="0" smtClean="0"/>
              <a:t> (controlled for systematic bias)</a:t>
            </a:r>
          </a:p>
          <a:p>
            <a:pPr marL="285750" indent="-285750">
              <a:buFont typeface="Arial"/>
              <a:buChar char="•"/>
            </a:pPr>
            <a:endParaRPr lang="en-US" dirty="0" smtClean="0"/>
          </a:p>
          <a:p>
            <a:pPr marL="285750" indent="-285750">
              <a:buFont typeface="Arial"/>
              <a:buChar char="•"/>
            </a:pPr>
            <a:r>
              <a:rPr lang="en-US" dirty="0"/>
              <a:t>Implemented parcel approach (Coffman, </a:t>
            </a:r>
            <a:r>
              <a:rPr lang="en-US" dirty="0" err="1"/>
              <a:t>MacCallum</a:t>
            </a:r>
            <a:r>
              <a:rPr lang="en-US" dirty="0"/>
              <a:t>, 2005) to convert different measures of a construct into one index</a:t>
            </a:r>
          </a:p>
          <a:p>
            <a:r>
              <a:rPr lang="en-US" dirty="0"/>
              <a:t> </a:t>
            </a:r>
            <a:endParaRPr lang="en-US" dirty="0" smtClean="0"/>
          </a:p>
          <a:p>
            <a:pPr marL="285750" indent="-285750">
              <a:buFont typeface="Arial"/>
              <a:buChar char="•"/>
            </a:pPr>
            <a:r>
              <a:rPr lang="en-US" dirty="0" smtClean="0"/>
              <a:t>Imputed </a:t>
            </a:r>
            <a:r>
              <a:rPr lang="en-US" dirty="0" err="1" smtClean="0"/>
              <a:t>missings</a:t>
            </a:r>
            <a:r>
              <a:rPr lang="en-US" dirty="0" smtClean="0"/>
              <a:t> in parcels as a prediction on the basis of linear regression, where dependent variables include other questions from the same parcel and social-demographic variables</a:t>
            </a:r>
          </a:p>
          <a:p>
            <a:pPr marL="285750" indent="-285750">
              <a:buFont typeface="Arial"/>
              <a:buChar char="•"/>
            </a:pPr>
            <a:endParaRPr lang="en-US" dirty="0"/>
          </a:p>
          <a:p>
            <a:pPr marL="285750" indent="-285750">
              <a:buFont typeface="Arial"/>
              <a:buChar char="•"/>
            </a:pPr>
            <a:r>
              <a:rPr lang="en-US" dirty="0" smtClean="0"/>
              <a:t>Generating parcel scores (indexes) as weighted sum of variables with equal weights</a:t>
            </a:r>
          </a:p>
          <a:p>
            <a:r>
              <a:rPr lang="en-US" dirty="0" smtClean="0"/>
              <a:t>  </a:t>
            </a:r>
            <a:endParaRPr lang="ru-RU" dirty="0"/>
          </a:p>
        </p:txBody>
      </p:sp>
    </p:spTree>
    <p:extLst>
      <p:ext uri="{BB962C8B-B14F-4D97-AF65-F5344CB8AC3E}">
        <p14:creationId xmlns="" xmlns:p14="http://schemas.microsoft.com/office/powerpoint/2010/main" val="1685781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Data </a:t>
            </a:r>
            <a:r>
              <a:rPr lang="en-US" sz="2000" dirty="0">
                <a:solidFill>
                  <a:schemeClr val="bg1"/>
                </a:solidFill>
                <a:latin typeface="Myriad Pro"/>
              </a:rPr>
              <a:t>D</a:t>
            </a:r>
            <a:r>
              <a:rPr lang="en-US" sz="2000" dirty="0" smtClean="0">
                <a:solidFill>
                  <a:schemeClr val="bg1"/>
                </a:solidFill>
                <a:latin typeface="Myriad Pro"/>
              </a:rPr>
              <a:t>escription - 1</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2920866744"/>
              </p:ext>
            </p:extLst>
          </p:nvPr>
        </p:nvGraphicFramePr>
        <p:xfrm>
          <a:off x="184148" y="1552383"/>
          <a:ext cx="8734071" cy="3820336"/>
        </p:xfrm>
        <a:graphic>
          <a:graphicData uri="http://schemas.openxmlformats.org/drawingml/2006/table">
            <a:tbl>
              <a:tblPr/>
              <a:tblGrid>
                <a:gridCol w="1208953"/>
                <a:gridCol w="2417907"/>
                <a:gridCol w="962228"/>
                <a:gridCol w="1307643"/>
                <a:gridCol w="567468"/>
                <a:gridCol w="567468"/>
                <a:gridCol w="567468"/>
                <a:gridCol w="567468"/>
                <a:gridCol w="567468"/>
              </a:tblGrid>
              <a:tr h="185449">
                <a:tc>
                  <a:txBody>
                    <a:bodyPr/>
                    <a:lstStyle/>
                    <a:p>
                      <a:pPr algn="ctr" fontAlgn="b"/>
                      <a:r>
                        <a:rPr lang="en-US" sz="1500" b="1" i="0" u="none" strike="noStrike">
                          <a:solidFill>
                            <a:srgbClr val="000000"/>
                          </a:solidFill>
                          <a:effectLst/>
                          <a:latin typeface="Calibri"/>
                        </a:rPr>
                        <a:t>Variable</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Description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 of indicators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Type, Scale</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1" i="0" u="none" strike="noStrike">
                          <a:solidFill>
                            <a:srgbClr val="000000"/>
                          </a:solidFill>
                          <a:effectLst/>
                          <a:latin typeface="Calibri"/>
                        </a:rPr>
                        <a:t># obs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Mean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500" b="1" i="0" u="none" strike="noStrike">
                          <a:solidFill>
                            <a:srgbClr val="000000"/>
                          </a:solidFill>
                          <a:effectLst/>
                          <a:latin typeface="Calibri"/>
                        </a:rPr>
                        <a:t>S.d.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Min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Max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gridSpan="9">
                  <a:txBody>
                    <a:bodyPr/>
                    <a:lstStyle/>
                    <a:p>
                      <a:pPr algn="l" fontAlgn="b"/>
                      <a:r>
                        <a:rPr lang="en-US" sz="1500" b="1" i="1" u="none" strike="noStrike">
                          <a:solidFill>
                            <a:srgbClr val="000000"/>
                          </a:solidFill>
                          <a:effectLst/>
                          <a:latin typeface="Calibri"/>
                        </a:rPr>
                        <a:t>Personal happiness/satisfaction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5449">
                <a:tc>
                  <a:txBody>
                    <a:bodyPr/>
                    <a:lstStyle/>
                    <a:p>
                      <a:pPr algn="l" fontAlgn="b"/>
                      <a:r>
                        <a:rPr lang="en-US" sz="1500" b="0" i="0" u="none" strike="noStrike">
                          <a:solidFill>
                            <a:srgbClr val="000000"/>
                          </a:solidFill>
                          <a:effectLst/>
                          <a:latin typeface="Calibri"/>
                        </a:rPr>
                        <a:t>CitySat_IND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City satisfaction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5.1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LifeSat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Life satisfaction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1743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3.9</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Happiness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Happiness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1774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5.6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JIIncSat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Income satisfaction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1754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gridSpan="9">
                  <a:txBody>
                    <a:bodyPr/>
                    <a:lstStyle/>
                    <a:p>
                      <a:pPr algn="l" fontAlgn="b"/>
                      <a:r>
                        <a:rPr lang="en-US" sz="1500" b="1" i="1" u="none" strike="noStrike" dirty="0">
                          <a:solidFill>
                            <a:srgbClr val="000000"/>
                          </a:solidFill>
                          <a:effectLst/>
                          <a:latin typeface="Calibri"/>
                        </a:rPr>
                        <a:t>Urban services satisfaction indexes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5449">
                <a:tc>
                  <a:txBody>
                    <a:bodyPr/>
                    <a:lstStyle/>
                    <a:p>
                      <a:pPr algn="l" fontAlgn="b"/>
                      <a:r>
                        <a:rPr lang="en-US" sz="1500" b="0" i="0" u="none" strike="noStrike">
                          <a:solidFill>
                            <a:srgbClr val="000000"/>
                          </a:solidFill>
                          <a:effectLst/>
                          <a:latin typeface="Calibri"/>
                        </a:rPr>
                        <a:t>Cu_IND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Culture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5.0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Edu_IND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Education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4.3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Env_IND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Environment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6.9</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HC_IND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Health care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1.2</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0.9</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SS_IND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Social security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0.9</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6.5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Saf_IND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Safety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4.0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7.0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49">
                <a:tc>
                  <a:txBody>
                    <a:bodyPr/>
                    <a:lstStyle/>
                    <a:p>
                      <a:pPr algn="l" fontAlgn="b"/>
                      <a:r>
                        <a:rPr lang="en-US" sz="1500" b="0" i="0" u="none" strike="noStrike">
                          <a:solidFill>
                            <a:srgbClr val="000000"/>
                          </a:solidFill>
                          <a:effectLst/>
                          <a:latin typeface="Calibri"/>
                        </a:rPr>
                        <a:t>Sport_IND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Sport satisfaction index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6</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1500" b="0" i="0" u="none" strike="noStrike">
                          <a:solidFill>
                            <a:srgbClr val="000000"/>
                          </a:solidFill>
                          <a:effectLst/>
                          <a:latin typeface="Calibri"/>
                        </a:rPr>
                        <a:t>Likert (1…7)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5.8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Овал 9"/>
          <p:cNvSpPr/>
          <p:nvPr/>
        </p:nvSpPr>
        <p:spPr>
          <a:xfrm>
            <a:off x="6615290" y="2231671"/>
            <a:ext cx="63500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srgbClr val="003F82"/>
              </a:solidFill>
            </a:endParaRPr>
          </a:p>
        </p:txBody>
      </p:sp>
      <p:sp>
        <p:nvSpPr>
          <p:cNvPr id="11" name="Овал 10"/>
          <p:cNvSpPr/>
          <p:nvPr/>
        </p:nvSpPr>
        <p:spPr>
          <a:xfrm>
            <a:off x="6615290" y="2725556"/>
            <a:ext cx="635000" cy="319617"/>
          </a:xfrm>
          <a:prstGeom prst="ellipse">
            <a:avLst/>
          </a:prstGeom>
          <a:noFill/>
          <a:ln w="28575" cmpd="sng">
            <a:solidFill>
              <a:srgbClr val="003F8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srgbClr val="003F82"/>
              </a:solidFill>
            </a:endParaRPr>
          </a:p>
        </p:txBody>
      </p:sp>
    </p:spTree>
    <p:extLst>
      <p:ext uri="{BB962C8B-B14F-4D97-AF65-F5344CB8AC3E}">
        <p14:creationId xmlns="" xmlns:p14="http://schemas.microsoft.com/office/powerpoint/2010/main" val="255644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P spid="1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383338"/>
            <a:ext cx="4143375" cy="246062"/>
          </a:xfrm>
          <a:prstGeom prst="rect">
            <a:avLst/>
          </a:prstGeom>
          <a:noFill/>
          <a:ln w="9525">
            <a:noFill/>
            <a:miter lim="800000"/>
            <a:headEnd/>
            <a:tailEnd/>
          </a:ln>
        </p:spPr>
        <p:txBody>
          <a:bodyPr/>
          <a:lstStyle/>
          <a:p>
            <a:pPr>
              <a:spcBef>
                <a:spcPct val="20000"/>
              </a:spcBef>
            </a:pPr>
            <a:r>
              <a:rPr lang="en-US" sz="1000" b="1" dirty="0" smtClean="0">
                <a:solidFill>
                  <a:schemeClr val="bg1"/>
                </a:solidFill>
              </a:rPr>
              <a:t>Higher School of Economics - Perm</a:t>
            </a:r>
            <a:endParaRPr lang="ru-RU" sz="1000" b="1" dirty="0">
              <a:solidFill>
                <a:schemeClr val="bg1"/>
              </a:solidFill>
            </a:endParaRPr>
          </a:p>
        </p:txBody>
      </p:sp>
      <p:sp>
        <p:nvSpPr>
          <p:cNvPr id="14339" name="Title 1"/>
          <p:cNvSpPr txBox="1">
            <a:spLocks/>
          </p:cNvSpPr>
          <p:nvPr/>
        </p:nvSpPr>
        <p:spPr bwMode="auto">
          <a:xfrm>
            <a:off x="1428750" y="428625"/>
            <a:ext cx="6985000" cy="412750"/>
          </a:xfrm>
          <a:prstGeom prst="rect">
            <a:avLst/>
          </a:prstGeom>
          <a:noFill/>
          <a:ln w="9525">
            <a:noFill/>
            <a:miter lim="800000"/>
            <a:headEnd/>
            <a:tailEnd/>
          </a:ln>
        </p:spPr>
        <p:txBody>
          <a:bodyPr anchor="ctr"/>
          <a:lstStyle/>
          <a:p>
            <a:r>
              <a:rPr lang="en-US" sz="2000" dirty="0" smtClean="0">
                <a:solidFill>
                  <a:schemeClr val="bg1"/>
                </a:solidFill>
                <a:latin typeface="Myriad Pro"/>
              </a:rPr>
              <a:t>Data Description - 2</a:t>
            </a:r>
            <a:endParaRPr lang="en-US" sz="2000" dirty="0">
              <a:solidFill>
                <a:schemeClr val="bg1"/>
              </a:solidFill>
              <a:latin typeface="Myriad Pro"/>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8" name="Subtitle 2"/>
          <p:cNvSpPr txBox="1">
            <a:spLocks/>
          </p:cNvSpPr>
          <p:nvPr/>
        </p:nvSpPr>
        <p:spPr bwMode="auto">
          <a:xfrm>
            <a:off x="4670425" y="6392863"/>
            <a:ext cx="4143375" cy="246062"/>
          </a:xfrm>
          <a:prstGeom prst="rect">
            <a:avLst/>
          </a:prstGeom>
          <a:noFill/>
          <a:ln w="9525">
            <a:noFill/>
            <a:miter lim="800000"/>
            <a:headEnd/>
            <a:tailEnd/>
          </a:ln>
        </p:spPr>
        <p:txBody>
          <a:bodyPr/>
          <a:lstStyle/>
          <a:p>
            <a:pPr algn="r">
              <a:spcBef>
                <a:spcPct val="20000"/>
              </a:spcBef>
            </a:pPr>
            <a:r>
              <a:rPr lang="en-US" sz="1000" b="1" dirty="0" smtClean="0">
                <a:solidFill>
                  <a:srgbClr val="003F82"/>
                </a:solidFill>
              </a:rPr>
              <a:t>HSE</a:t>
            </a:r>
            <a:r>
              <a:rPr lang="ru-RU" sz="1000" b="1" dirty="0" smtClean="0">
                <a:solidFill>
                  <a:srgbClr val="003F82"/>
                </a:solidFill>
              </a:rPr>
              <a:t>, </a:t>
            </a:r>
            <a:r>
              <a:rPr lang="ru-RU" sz="1000" b="1" dirty="0">
                <a:solidFill>
                  <a:srgbClr val="003F82"/>
                </a:solidFill>
              </a:rPr>
              <a:t>201</a:t>
            </a:r>
            <a:r>
              <a:rPr lang="en-US" sz="1000" b="1" dirty="0">
                <a:solidFill>
                  <a:srgbClr val="003F82"/>
                </a:solidFill>
              </a:rPr>
              <a:t>4</a:t>
            </a:r>
            <a:endParaRPr lang="ru-RU" sz="1000" b="1" dirty="0">
              <a:solidFill>
                <a:srgbClr val="003F82"/>
              </a:solidFill>
            </a:endParaRPr>
          </a:p>
          <a:p>
            <a:pPr algn="r">
              <a:spcBef>
                <a:spcPct val="20000"/>
              </a:spcBef>
            </a:pPr>
            <a:endParaRPr lang="ru-RU" sz="1000" b="1" dirty="0">
              <a:solidFill>
                <a:srgbClr val="003F82"/>
              </a:solidFill>
            </a:endParaRPr>
          </a:p>
        </p:txBody>
      </p:sp>
      <p:graphicFrame>
        <p:nvGraphicFramePr>
          <p:cNvPr id="2" name="Таблица 1"/>
          <p:cNvGraphicFramePr>
            <a:graphicFrameLocks noGrp="1"/>
          </p:cNvGraphicFramePr>
          <p:nvPr>
            <p:extLst>
              <p:ext uri="{D42A27DB-BD31-4B8C-83A1-F6EECF244321}">
                <p14:modId xmlns="" xmlns:p14="http://schemas.microsoft.com/office/powerpoint/2010/main" val="406105111"/>
              </p:ext>
            </p:extLst>
          </p:nvPr>
        </p:nvGraphicFramePr>
        <p:xfrm>
          <a:off x="184148" y="1552379"/>
          <a:ext cx="8776408" cy="4048936"/>
        </p:xfrm>
        <a:graphic>
          <a:graphicData uri="http://schemas.openxmlformats.org/drawingml/2006/table">
            <a:tbl>
              <a:tblPr/>
              <a:tblGrid>
                <a:gridCol w="1214813"/>
                <a:gridCol w="2429627"/>
                <a:gridCol w="966892"/>
                <a:gridCol w="1313981"/>
                <a:gridCol w="570219"/>
                <a:gridCol w="570219"/>
                <a:gridCol w="570219"/>
                <a:gridCol w="570219"/>
                <a:gridCol w="570219"/>
              </a:tblGrid>
              <a:tr h="198905">
                <a:tc>
                  <a:txBody>
                    <a:bodyPr/>
                    <a:lstStyle/>
                    <a:p>
                      <a:pPr algn="ctr" fontAlgn="b"/>
                      <a:r>
                        <a:rPr lang="en-US" sz="1500" b="1" i="0" u="none" strike="noStrike">
                          <a:solidFill>
                            <a:srgbClr val="000000"/>
                          </a:solidFill>
                          <a:effectLst/>
                          <a:latin typeface="Calibri"/>
                        </a:rPr>
                        <a:t>Variable</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Description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 of indicators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Type, Scale</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1" i="0" u="none" strike="noStrike">
                          <a:solidFill>
                            <a:srgbClr val="000000"/>
                          </a:solidFill>
                          <a:effectLst/>
                          <a:latin typeface="Calibri"/>
                        </a:rPr>
                        <a:t># obs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Mean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500" b="1" i="0" u="none" strike="noStrike">
                          <a:solidFill>
                            <a:srgbClr val="000000"/>
                          </a:solidFill>
                          <a:effectLst/>
                          <a:latin typeface="Calibri"/>
                        </a:rPr>
                        <a:t>S.d.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Min</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effectLst/>
                          <a:latin typeface="Calibri"/>
                        </a:rPr>
                        <a:t>Max</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gridSpan="9">
                  <a:txBody>
                    <a:bodyPr/>
                    <a:lstStyle/>
                    <a:p>
                      <a:pPr algn="l" fontAlgn="b"/>
                      <a:r>
                        <a:rPr lang="en-US" sz="1500" b="1" i="1" u="none" strike="noStrike">
                          <a:solidFill>
                            <a:srgbClr val="000000"/>
                          </a:solidFill>
                          <a:effectLst/>
                          <a:latin typeface="Calibri"/>
                        </a:rPr>
                        <a:t>Social-demographic characteristics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98905">
                <a:tc>
                  <a:txBody>
                    <a:bodyPr/>
                    <a:lstStyle/>
                    <a:p>
                      <a:pPr algn="l" fontAlgn="b"/>
                      <a:r>
                        <a:rPr lang="en-US" sz="1500" b="0" i="0" u="none" strike="noStrike">
                          <a:solidFill>
                            <a:srgbClr val="000000"/>
                          </a:solidFill>
                          <a:effectLst/>
                          <a:latin typeface="Calibri"/>
                        </a:rPr>
                        <a:t>SD_AgeGr</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Age group</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Ordered (6 groups)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3.7</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6.0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SD_AgeGr_1</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14-17 years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0.2</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SD_AgeGr_2</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18-21 years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SD_AgeGr_3</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22-35 years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SD_AgeGr_4</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36-49 years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SD_AgeGr_5</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50-65 years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0.2</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SD_AgeGr_6</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65+ years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1781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SD_CivSt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Civil status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Categorical (4 groups)</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1738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1.9</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4.0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SD_CivSt_1</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Married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1738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SD_CivSt_2</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Not married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1738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0.5</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SD_CivSt_3</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Widowed/Divorced</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1738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0.2</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0.4</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905">
                <a:tc>
                  <a:txBody>
                    <a:bodyPr/>
                    <a:lstStyle/>
                    <a:p>
                      <a:pPr algn="l" fontAlgn="b"/>
                      <a:r>
                        <a:rPr lang="en-US" sz="1500" b="0" i="0" u="none" strike="noStrike">
                          <a:solidFill>
                            <a:srgbClr val="000000"/>
                          </a:solidFill>
                          <a:effectLst/>
                          <a:latin typeface="Calibri"/>
                        </a:rPr>
                        <a:t>SD_CivSt_4</a:t>
                      </a:r>
                    </a:p>
                  </a:txBody>
                  <a:tcPr marL="139485"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With partner</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a:solidFill>
                            <a:srgbClr val="000000"/>
                          </a:solidFill>
                          <a:effectLst/>
                          <a:latin typeface="Calibri"/>
                        </a:rPr>
                        <a:t>Dummy</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1738</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0.1</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0.3</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a:solidFill>
                            <a:srgbClr val="000000"/>
                          </a:solidFill>
                          <a:effectLst/>
                          <a:latin typeface="Calibri"/>
                        </a:rPr>
                        <a:t>0.0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500" b="0" i="0" u="none" strike="noStrike" dirty="0">
                          <a:solidFill>
                            <a:srgbClr val="000000"/>
                          </a:solidFill>
                          <a:effectLst/>
                          <a:latin typeface="Calibri"/>
                        </a:rPr>
                        <a:t>1.0</a:t>
                      </a:r>
                    </a:p>
                  </a:txBody>
                  <a:tcPr marL="11624" marR="11624" marT="11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6619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3623</TotalTime>
  <Words>2325</Words>
  <Application>Microsoft Office PowerPoint</Application>
  <PresentationFormat>Экран (4:3)</PresentationFormat>
  <Paragraphs>1044</Paragraphs>
  <Slides>19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1" baseType="lpstr">
      <vt:lpstr>Office Theme</vt:lpstr>
      <vt:lpstr>‘ормула</vt:lpstr>
      <vt:lpstr>Determinants of city quality-of-life perception: the interaction between city and life satisfaction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Рома</cp:lastModifiedBy>
  <cp:revision>126</cp:revision>
  <dcterms:created xsi:type="dcterms:W3CDTF">2010-09-30T07:07:58Z</dcterms:created>
  <dcterms:modified xsi:type="dcterms:W3CDTF">2014-05-11T14:40:50Z</dcterms:modified>
</cp:coreProperties>
</file>