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diagrams/data1.xml" ContentType="application/vnd.openxmlformats-officedocument.drawingml.diagramData+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5"/>
  </p:notesMasterIdLst>
  <p:handoutMasterIdLst>
    <p:handoutMasterId r:id="rId16"/>
  </p:handoutMasterIdLst>
  <p:sldIdLst>
    <p:sldId id="265" r:id="rId3"/>
    <p:sldId id="324" r:id="rId4"/>
    <p:sldId id="310" r:id="rId5"/>
    <p:sldId id="325" r:id="rId6"/>
    <p:sldId id="311" r:id="rId7"/>
    <p:sldId id="322" r:id="rId8"/>
    <p:sldId id="320" r:id="rId9"/>
    <p:sldId id="321" r:id="rId10"/>
    <p:sldId id="326" r:id="rId11"/>
    <p:sldId id="327" r:id="rId12"/>
    <p:sldId id="328" r:id="rId13"/>
    <p:sldId id="323" r:id="rId14"/>
  </p:sldIdLst>
  <p:sldSz cx="12188825" cy="6858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orient="horz" pos="4030">
          <p15:clr>
            <a:srgbClr val="A4A3A4"/>
          </p15:clr>
        </p15:guide>
        <p15:guide id="3" orient="horz" pos="1200">
          <p15:clr>
            <a:srgbClr val="A4A3A4"/>
          </p15:clr>
        </p15:guide>
        <p15:guide id="4" orient="horz" pos="1008">
          <p15:clr>
            <a:srgbClr val="A4A3A4"/>
          </p15:clr>
        </p15:guide>
        <p15:guide id="5" orient="horz" pos="3792">
          <p15:clr>
            <a:srgbClr val="A4A3A4"/>
          </p15:clr>
        </p15:guide>
        <p15:guide id="6" orient="horz">
          <p15:clr>
            <a:srgbClr val="A4A3A4"/>
          </p15:clr>
        </p15:guide>
        <p15:guide id="7" orient="horz" pos="3360">
          <p15:clr>
            <a:srgbClr val="A4A3A4"/>
          </p15:clr>
        </p15:guide>
        <p15:guide id="8" orient="horz" pos="3312">
          <p15:clr>
            <a:srgbClr val="A4A3A4"/>
          </p15:clr>
        </p15:guide>
        <p15:guide id="9" orient="horz" pos="240">
          <p15:clr>
            <a:srgbClr val="A4A3A4"/>
          </p15:clr>
        </p15:guide>
        <p15:guide id="10" orient="horz" pos="432">
          <p15:clr>
            <a:srgbClr val="A4A3A4"/>
          </p15:clr>
        </p15:guide>
        <p15:guide id="11" orient="horz" pos="2784">
          <p15:clr>
            <a:srgbClr val="A4A3A4"/>
          </p15:clr>
        </p15:guide>
        <p15:guide id="12" pos="3839">
          <p15:clr>
            <a:srgbClr val="A4A3A4"/>
          </p15:clr>
        </p15:guide>
        <p15:guide id="13" pos="959">
          <p15:clr>
            <a:srgbClr val="A4A3A4"/>
          </p15:clr>
        </p15:guide>
        <p15:guide id="14" pos="6143">
          <p15:clr>
            <a:srgbClr val="A4A3A4"/>
          </p15:clr>
        </p15:guide>
        <p15:guide id="15" pos="1247">
          <p15:clr>
            <a:srgbClr val="A4A3A4"/>
          </p15:clr>
        </p15:guide>
        <p15:guide id="16" pos="7007">
          <p15:clr>
            <a:srgbClr val="A4A3A4"/>
          </p15:clr>
        </p15:guide>
        <p15:guide id="17" pos="5855">
          <p15:clr>
            <a:srgbClr val="A4A3A4"/>
          </p15:clr>
        </p15:guide>
        <p15:guide id="18" pos="671">
          <p15:clr>
            <a:srgbClr val="A4A3A4"/>
          </p15:clr>
        </p15:guide>
        <p15:guide id="19" pos="7151">
          <p15:clr>
            <a:srgbClr val="A4A3A4"/>
          </p15:clr>
        </p15:guide>
        <p15:guide id="20" pos="3119">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36" autoAdjust="0"/>
    <p:restoredTop sz="82796" autoAdjust="0"/>
  </p:normalViewPr>
  <p:slideViewPr>
    <p:cSldViewPr showGuides="1">
      <p:cViewPr varScale="1">
        <p:scale>
          <a:sx n="56" d="100"/>
          <a:sy n="56" d="100"/>
        </p:scale>
        <p:origin x="-1308" y="-90"/>
      </p:cViewPr>
      <p:guideLst>
        <p:guide orient="horz" pos="2160"/>
        <p:guide orient="horz" pos="4030"/>
        <p:guide orient="horz" pos="1200"/>
        <p:guide orient="horz" pos="1008"/>
        <p:guide orient="horz" pos="3792"/>
        <p:guide orient="horz"/>
        <p:guide orient="horz" pos="3360"/>
        <p:guide orient="horz" pos="3312"/>
        <p:guide orient="horz" pos="240"/>
        <p:guide orient="horz" pos="432"/>
        <p:guide orient="horz" pos="2784"/>
        <p:guide pos="3839"/>
        <p:guide pos="959"/>
        <p:guide pos="6143"/>
        <p:guide pos="1247"/>
        <p:guide pos="7007"/>
        <p:guide pos="5855"/>
        <p:guide pos="671"/>
        <p:guide pos="7151"/>
        <p:guide pos="3119"/>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3" d="100"/>
          <a:sy n="83" d="100"/>
        </p:scale>
        <p:origin x="1194" y="66"/>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gs" Target="tags/tag1.xml"/><Relationship Id="rId2" Type="http://schemas.openxmlformats.org/officeDocument/2006/relationships/slideMaster" Target="slideMasters/slideMaster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0408FB-13A2-49EC-9EE1-E5660BC51EBF}"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ru-RU"/>
        </a:p>
      </dgm:t>
    </dgm:pt>
    <dgm:pt modelId="{BE0C98D1-AD4A-4FDF-AC85-A03AF947F71A}">
      <dgm:prSet phldrT="[Текст]" custT="1"/>
      <dgm:spPr/>
      <dgm:t>
        <a:bodyPr/>
        <a:lstStyle/>
        <a:p>
          <a:r>
            <a:rPr lang="ru-RU" sz="4000" dirty="0" smtClean="0"/>
            <a:t>Информирование</a:t>
          </a:r>
          <a:endParaRPr lang="ru-RU" sz="1900" dirty="0"/>
        </a:p>
      </dgm:t>
    </dgm:pt>
    <dgm:pt modelId="{5D15A4C7-083F-4C0B-9F93-4FD47D8F5805}" type="parTrans" cxnId="{1E40FFFC-E442-49B8-A1C0-8E671E5D3678}">
      <dgm:prSet/>
      <dgm:spPr/>
      <dgm:t>
        <a:bodyPr/>
        <a:lstStyle/>
        <a:p>
          <a:endParaRPr lang="ru-RU"/>
        </a:p>
      </dgm:t>
    </dgm:pt>
    <dgm:pt modelId="{F506F10A-9633-4809-9C34-68BA226A92EA}" type="sibTrans" cxnId="{1E40FFFC-E442-49B8-A1C0-8E671E5D3678}">
      <dgm:prSet/>
      <dgm:spPr/>
      <dgm:t>
        <a:bodyPr/>
        <a:lstStyle/>
        <a:p>
          <a:endParaRPr lang="ru-RU"/>
        </a:p>
      </dgm:t>
    </dgm:pt>
    <dgm:pt modelId="{70844351-5D10-44F9-9B57-D329873A3605}">
      <dgm:prSet phldrT="[Текст]"/>
      <dgm:spPr/>
      <dgm:t>
        <a:bodyPr/>
        <a:lstStyle/>
        <a:p>
          <a:r>
            <a:rPr lang="ru-RU" b="0" i="0" dirty="0" smtClean="0"/>
            <a:t>односторонние отношения между органами власти и гражданам</a:t>
          </a:r>
          <a:endParaRPr lang="ru-RU" dirty="0"/>
        </a:p>
      </dgm:t>
    </dgm:pt>
    <dgm:pt modelId="{DB462085-795C-43F8-9D2B-1DFF48F8EF73}" type="parTrans" cxnId="{6A3F9412-7B25-4927-B933-A7217C66C56A}">
      <dgm:prSet/>
      <dgm:spPr/>
      <dgm:t>
        <a:bodyPr/>
        <a:lstStyle/>
        <a:p>
          <a:endParaRPr lang="ru-RU"/>
        </a:p>
      </dgm:t>
    </dgm:pt>
    <dgm:pt modelId="{21A1F4E6-4BAD-4D85-A5F6-92B0A6742C2B}" type="sibTrans" cxnId="{6A3F9412-7B25-4927-B933-A7217C66C56A}">
      <dgm:prSet/>
      <dgm:spPr/>
      <dgm:t>
        <a:bodyPr/>
        <a:lstStyle/>
        <a:p>
          <a:endParaRPr lang="ru-RU"/>
        </a:p>
      </dgm:t>
    </dgm:pt>
    <dgm:pt modelId="{B270B10B-FD22-4478-B7E0-300368A30ABF}">
      <dgm:prSet phldrT="[Текст]" custT="1"/>
      <dgm:spPr/>
      <dgm:t>
        <a:bodyPr/>
        <a:lstStyle/>
        <a:p>
          <a:r>
            <a:rPr lang="ru-RU" sz="4400" dirty="0" smtClean="0"/>
            <a:t>Консультирование</a:t>
          </a:r>
          <a:endParaRPr lang="ru-RU" sz="1900" dirty="0"/>
        </a:p>
      </dgm:t>
    </dgm:pt>
    <dgm:pt modelId="{4F220FE2-10A1-4202-89C8-EB633485E09B}" type="parTrans" cxnId="{4AD11FC4-C8AF-41C1-96F7-734F1DDC645F}">
      <dgm:prSet/>
      <dgm:spPr/>
      <dgm:t>
        <a:bodyPr/>
        <a:lstStyle/>
        <a:p>
          <a:endParaRPr lang="ru-RU"/>
        </a:p>
      </dgm:t>
    </dgm:pt>
    <dgm:pt modelId="{3765EB94-E420-410C-8F82-9322C8B6C180}" type="sibTrans" cxnId="{4AD11FC4-C8AF-41C1-96F7-734F1DDC645F}">
      <dgm:prSet/>
      <dgm:spPr/>
      <dgm:t>
        <a:bodyPr/>
        <a:lstStyle/>
        <a:p>
          <a:endParaRPr lang="ru-RU"/>
        </a:p>
      </dgm:t>
    </dgm:pt>
    <dgm:pt modelId="{28032DED-7CCF-4502-95A7-5E01A12F9A2E}">
      <dgm:prSet phldrT="[Текст]"/>
      <dgm:spPr/>
      <dgm:t>
        <a:bodyPr/>
        <a:lstStyle/>
        <a:p>
          <a:r>
            <a:rPr lang="ru-RU" b="0" i="0" dirty="0" smtClean="0"/>
            <a:t>двухсторонние отношения, при которых устанавливается обратная связь</a:t>
          </a:r>
          <a:endParaRPr lang="ru-RU" dirty="0"/>
        </a:p>
      </dgm:t>
    </dgm:pt>
    <dgm:pt modelId="{18BFA9EE-0C88-403B-8384-A87CCA38F409}" type="parTrans" cxnId="{6D9722E7-569A-4D1D-8EBA-CB6E4F0B49D4}">
      <dgm:prSet/>
      <dgm:spPr/>
      <dgm:t>
        <a:bodyPr/>
        <a:lstStyle/>
        <a:p>
          <a:endParaRPr lang="ru-RU"/>
        </a:p>
      </dgm:t>
    </dgm:pt>
    <dgm:pt modelId="{7CD8F1DA-6431-4624-A67C-B1EEADE0C400}" type="sibTrans" cxnId="{6D9722E7-569A-4D1D-8EBA-CB6E4F0B49D4}">
      <dgm:prSet/>
      <dgm:spPr/>
      <dgm:t>
        <a:bodyPr/>
        <a:lstStyle/>
        <a:p>
          <a:endParaRPr lang="ru-RU"/>
        </a:p>
      </dgm:t>
    </dgm:pt>
    <dgm:pt modelId="{ADFE3D5F-6B30-4789-8B7C-B7698C10EAEF}">
      <dgm:prSet phldrT="[Текст]" custT="1"/>
      <dgm:spPr/>
      <dgm:t>
        <a:bodyPr/>
        <a:lstStyle/>
        <a:p>
          <a:r>
            <a:rPr lang="ru-RU" sz="4400" dirty="0" smtClean="0"/>
            <a:t>Электронное участие</a:t>
          </a:r>
          <a:endParaRPr lang="ru-RU" sz="4400" dirty="0"/>
        </a:p>
      </dgm:t>
    </dgm:pt>
    <dgm:pt modelId="{CAF40EB9-35D5-4B0D-8F77-543CE94E4E5A}" type="parTrans" cxnId="{A0030BB4-5CBE-4417-800F-36ED0EBFB9B3}">
      <dgm:prSet/>
      <dgm:spPr/>
      <dgm:t>
        <a:bodyPr/>
        <a:lstStyle/>
        <a:p>
          <a:endParaRPr lang="ru-RU"/>
        </a:p>
      </dgm:t>
    </dgm:pt>
    <dgm:pt modelId="{1F3ADACC-E213-48E2-BDA6-284D16313211}" type="sibTrans" cxnId="{A0030BB4-5CBE-4417-800F-36ED0EBFB9B3}">
      <dgm:prSet/>
      <dgm:spPr/>
      <dgm:t>
        <a:bodyPr/>
        <a:lstStyle/>
        <a:p>
          <a:endParaRPr lang="ru-RU"/>
        </a:p>
      </dgm:t>
    </dgm:pt>
    <dgm:pt modelId="{76C059C4-DD24-48ED-9C9A-F249F0245642}">
      <dgm:prSet phldrT="[Текст]"/>
      <dgm:spPr/>
      <dgm:t>
        <a:bodyPr/>
        <a:lstStyle/>
        <a:p>
          <a:r>
            <a:rPr lang="ru-RU" b="0" i="0" dirty="0" smtClean="0"/>
            <a:t>отношения, построенные на партнерстве с органами власти</a:t>
          </a:r>
          <a:endParaRPr lang="ru-RU" dirty="0"/>
        </a:p>
      </dgm:t>
    </dgm:pt>
    <dgm:pt modelId="{C56BD1F1-1C05-4103-BC2E-342338168F62}" type="parTrans" cxnId="{78C953DB-872E-4388-ABA7-FADFC4E7321A}">
      <dgm:prSet/>
      <dgm:spPr/>
      <dgm:t>
        <a:bodyPr/>
        <a:lstStyle/>
        <a:p>
          <a:endParaRPr lang="ru-RU"/>
        </a:p>
      </dgm:t>
    </dgm:pt>
    <dgm:pt modelId="{2FAD6F18-0989-4976-8880-BD57B468384B}" type="sibTrans" cxnId="{78C953DB-872E-4388-ABA7-FADFC4E7321A}">
      <dgm:prSet/>
      <dgm:spPr/>
      <dgm:t>
        <a:bodyPr/>
        <a:lstStyle/>
        <a:p>
          <a:endParaRPr lang="ru-RU"/>
        </a:p>
      </dgm:t>
    </dgm:pt>
    <dgm:pt modelId="{8D2C4C11-91F2-4C54-A58F-9F79F70D3C56}" type="pres">
      <dgm:prSet presAssocID="{7A0408FB-13A2-49EC-9EE1-E5660BC51EBF}" presName="Name0" presStyleCnt="0">
        <dgm:presLayoutVars>
          <dgm:dir/>
          <dgm:animLvl val="lvl"/>
          <dgm:resizeHandles val="exact"/>
        </dgm:presLayoutVars>
      </dgm:prSet>
      <dgm:spPr/>
      <dgm:t>
        <a:bodyPr/>
        <a:lstStyle/>
        <a:p>
          <a:endParaRPr lang="ru-RU"/>
        </a:p>
      </dgm:t>
    </dgm:pt>
    <dgm:pt modelId="{6B58FD97-20A2-4D07-B9D5-D4887DDC72E8}" type="pres">
      <dgm:prSet presAssocID="{ADFE3D5F-6B30-4789-8B7C-B7698C10EAEF}" presName="boxAndChildren" presStyleCnt="0"/>
      <dgm:spPr/>
    </dgm:pt>
    <dgm:pt modelId="{9E71C2A3-634E-4094-AAE5-A02F4EBB7B08}" type="pres">
      <dgm:prSet presAssocID="{ADFE3D5F-6B30-4789-8B7C-B7698C10EAEF}" presName="parentTextBox" presStyleLbl="node1" presStyleIdx="0" presStyleCnt="3"/>
      <dgm:spPr/>
      <dgm:t>
        <a:bodyPr/>
        <a:lstStyle/>
        <a:p>
          <a:endParaRPr lang="ru-RU"/>
        </a:p>
      </dgm:t>
    </dgm:pt>
    <dgm:pt modelId="{9D02BD9E-DE62-466C-AAD3-7B5AFEF5804C}" type="pres">
      <dgm:prSet presAssocID="{ADFE3D5F-6B30-4789-8B7C-B7698C10EAEF}" presName="entireBox" presStyleLbl="node1" presStyleIdx="0" presStyleCnt="3"/>
      <dgm:spPr/>
      <dgm:t>
        <a:bodyPr/>
        <a:lstStyle/>
        <a:p>
          <a:endParaRPr lang="ru-RU"/>
        </a:p>
      </dgm:t>
    </dgm:pt>
    <dgm:pt modelId="{9AF7BD67-0168-4EC9-996D-DCEF2E3ADDCF}" type="pres">
      <dgm:prSet presAssocID="{ADFE3D5F-6B30-4789-8B7C-B7698C10EAEF}" presName="descendantBox" presStyleCnt="0"/>
      <dgm:spPr/>
    </dgm:pt>
    <dgm:pt modelId="{45203606-571D-4DFE-985F-826080A039C0}" type="pres">
      <dgm:prSet presAssocID="{76C059C4-DD24-48ED-9C9A-F249F0245642}" presName="childTextBox" presStyleLbl="fgAccFollowNode1" presStyleIdx="0" presStyleCnt="3">
        <dgm:presLayoutVars>
          <dgm:bulletEnabled val="1"/>
        </dgm:presLayoutVars>
      </dgm:prSet>
      <dgm:spPr/>
      <dgm:t>
        <a:bodyPr/>
        <a:lstStyle/>
        <a:p>
          <a:endParaRPr lang="ru-RU"/>
        </a:p>
      </dgm:t>
    </dgm:pt>
    <dgm:pt modelId="{91DAE4A0-49A8-4A9C-A713-D62990D8CB1A}" type="pres">
      <dgm:prSet presAssocID="{3765EB94-E420-410C-8F82-9322C8B6C180}" presName="sp" presStyleCnt="0"/>
      <dgm:spPr/>
    </dgm:pt>
    <dgm:pt modelId="{363E3284-6B25-400B-9E99-833F7A5F2915}" type="pres">
      <dgm:prSet presAssocID="{B270B10B-FD22-4478-B7E0-300368A30ABF}" presName="arrowAndChildren" presStyleCnt="0"/>
      <dgm:spPr/>
    </dgm:pt>
    <dgm:pt modelId="{8DAE446E-8C8F-46DC-9E46-3E27D74DCB03}" type="pres">
      <dgm:prSet presAssocID="{B270B10B-FD22-4478-B7E0-300368A30ABF}" presName="parentTextArrow" presStyleLbl="node1" presStyleIdx="0" presStyleCnt="3"/>
      <dgm:spPr/>
      <dgm:t>
        <a:bodyPr/>
        <a:lstStyle/>
        <a:p>
          <a:endParaRPr lang="ru-RU"/>
        </a:p>
      </dgm:t>
    </dgm:pt>
    <dgm:pt modelId="{391E5DA3-7294-46CD-BA38-BB4D805EDD9F}" type="pres">
      <dgm:prSet presAssocID="{B270B10B-FD22-4478-B7E0-300368A30ABF}" presName="arrow" presStyleLbl="node1" presStyleIdx="1" presStyleCnt="3"/>
      <dgm:spPr/>
      <dgm:t>
        <a:bodyPr/>
        <a:lstStyle/>
        <a:p>
          <a:endParaRPr lang="ru-RU"/>
        </a:p>
      </dgm:t>
    </dgm:pt>
    <dgm:pt modelId="{FB5356EF-AD22-4E1E-BA72-811898ABA21B}" type="pres">
      <dgm:prSet presAssocID="{B270B10B-FD22-4478-B7E0-300368A30ABF}" presName="descendantArrow" presStyleCnt="0"/>
      <dgm:spPr/>
    </dgm:pt>
    <dgm:pt modelId="{59166780-201A-4808-883D-3C811ADF8830}" type="pres">
      <dgm:prSet presAssocID="{28032DED-7CCF-4502-95A7-5E01A12F9A2E}" presName="childTextArrow" presStyleLbl="fgAccFollowNode1" presStyleIdx="1" presStyleCnt="3">
        <dgm:presLayoutVars>
          <dgm:bulletEnabled val="1"/>
        </dgm:presLayoutVars>
      </dgm:prSet>
      <dgm:spPr/>
      <dgm:t>
        <a:bodyPr/>
        <a:lstStyle/>
        <a:p>
          <a:endParaRPr lang="ru-RU"/>
        </a:p>
      </dgm:t>
    </dgm:pt>
    <dgm:pt modelId="{19A82C34-CE63-40BD-B471-E8E99A4EEED9}" type="pres">
      <dgm:prSet presAssocID="{F506F10A-9633-4809-9C34-68BA226A92EA}" presName="sp" presStyleCnt="0"/>
      <dgm:spPr/>
    </dgm:pt>
    <dgm:pt modelId="{9EBB5B90-BE2A-4A89-AF7D-426E8C4195E3}" type="pres">
      <dgm:prSet presAssocID="{BE0C98D1-AD4A-4FDF-AC85-A03AF947F71A}" presName="arrowAndChildren" presStyleCnt="0"/>
      <dgm:spPr/>
    </dgm:pt>
    <dgm:pt modelId="{30301F9F-40F5-4ED6-AB2D-408719FCA057}" type="pres">
      <dgm:prSet presAssocID="{BE0C98D1-AD4A-4FDF-AC85-A03AF947F71A}" presName="parentTextArrow" presStyleLbl="node1" presStyleIdx="1" presStyleCnt="3"/>
      <dgm:spPr/>
      <dgm:t>
        <a:bodyPr/>
        <a:lstStyle/>
        <a:p>
          <a:endParaRPr lang="ru-RU"/>
        </a:p>
      </dgm:t>
    </dgm:pt>
    <dgm:pt modelId="{C4DDB255-A178-4C87-A0D6-DB5AC96311E1}" type="pres">
      <dgm:prSet presAssocID="{BE0C98D1-AD4A-4FDF-AC85-A03AF947F71A}" presName="arrow" presStyleLbl="node1" presStyleIdx="2" presStyleCnt="3"/>
      <dgm:spPr/>
      <dgm:t>
        <a:bodyPr/>
        <a:lstStyle/>
        <a:p>
          <a:endParaRPr lang="ru-RU"/>
        </a:p>
      </dgm:t>
    </dgm:pt>
    <dgm:pt modelId="{88A85D02-C4B7-4864-9636-A945BF3165BA}" type="pres">
      <dgm:prSet presAssocID="{BE0C98D1-AD4A-4FDF-AC85-A03AF947F71A}" presName="descendantArrow" presStyleCnt="0"/>
      <dgm:spPr/>
    </dgm:pt>
    <dgm:pt modelId="{E6FF2FAB-39FE-4FE4-BD6F-26345EB1E09F}" type="pres">
      <dgm:prSet presAssocID="{70844351-5D10-44F9-9B57-D329873A3605}" presName="childTextArrow" presStyleLbl="fgAccFollowNode1" presStyleIdx="2" presStyleCnt="3">
        <dgm:presLayoutVars>
          <dgm:bulletEnabled val="1"/>
        </dgm:presLayoutVars>
      </dgm:prSet>
      <dgm:spPr/>
      <dgm:t>
        <a:bodyPr/>
        <a:lstStyle/>
        <a:p>
          <a:endParaRPr lang="ru-RU"/>
        </a:p>
      </dgm:t>
    </dgm:pt>
  </dgm:ptLst>
  <dgm:cxnLst>
    <dgm:cxn modelId="{B1E8E15A-0F43-4BF1-BDAC-7ECF8D61A88B}" type="presOf" srcId="{ADFE3D5F-6B30-4789-8B7C-B7698C10EAEF}" destId="{9E71C2A3-634E-4094-AAE5-A02F4EBB7B08}" srcOrd="0" destOrd="0" presId="urn:microsoft.com/office/officeart/2005/8/layout/process4"/>
    <dgm:cxn modelId="{FDE14B0B-6804-40E0-BABE-C1F5611340E1}" type="presOf" srcId="{B270B10B-FD22-4478-B7E0-300368A30ABF}" destId="{391E5DA3-7294-46CD-BA38-BB4D805EDD9F}" srcOrd="1" destOrd="0" presId="urn:microsoft.com/office/officeart/2005/8/layout/process4"/>
    <dgm:cxn modelId="{C9F1123C-39F8-4BE7-963E-F4983EB76353}" type="presOf" srcId="{28032DED-7CCF-4502-95A7-5E01A12F9A2E}" destId="{59166780-201A-4808-883D-3C811ADF8830}" srcOrd="0" destOrd="0" presId="urn:microsoft.com/office/officeart/2005/8/layout/process4"/>
    <dgm:cxn modelId="{388E722F-A461-4EC0-AB0E-B90D28392E27}" type="presOf" srcId="{76C059C4-DD24-48ED-9C9A-F249F0245642}" destId="{45203606-571D-4DFE-985F-826080A039C0}" srcOrd="0" destOrd="0" presId="urn:microsoft.com/office/officeart/2005/8/layout/process4"/>
    <dgm:cxn modelId="{1E40FFFC-E442-49B8-A1C0-8E671E5D3678}" srcId="{7A0408FB-13A2-49EC-9EE1-E5660BC51EBF}" destId="{BE0C98D1-AD4A-4FDF-AC85-A03AF947F71A}" srcOrd="0" destOrd="0" parTransId="{5D15A4C7-083F-4C0B-9F93-4FD47D8F5805}" sibTransId="{F506F10A-9633-4809-9C34-68BA226A92EA}"/>
    <dgm:cxn modelId="{1235C26E-1063-40A7-B6FD-83468CBB1ED8}" type="presOf" srcId="{BE0C98D1-AD4A-4FDF-AC85-A03AF947F71A}" destId="{30301F9F-40F5-4ED6-AB2D-408719FCA057}" srcOrd="0" destOrd="0" presId="urn:microsoft.com/office/officeart/2005/8/layout/process4"/>
    <dgm:cxn modelId="{CEDA4512-8A5F-487A-BACC-C2385CB5A1F8}" type="presOf" srcId="{BE0C98D1-AD4A-4FDF-AC85-A03AF947F71A}" destId="{C4DDB255-A178-4C87-A0D6-DB5AC96311E1}" srcOrd="1" destOrd="0" presId="urn:microsoft.com/office/officeart/2005/8/layout/process4"/>
    <dgm:cxn modelId="{6A3F9412-7B25-4927-B933-A7217C66C56A}" srcId="{BE0C98D1-AD4A-4FDF-AC85-A03AF947F71A}" destId="{70844351-5D10-44F9-9B57-D329873A3605}" srcOrd="0" destOrd="0" parTransId="{DB462085-795C-43F8-9D2B-1DFF48F8EF73}" sibTransId="{21A1F4E6-4BAD-4D85-A5F6-92B0A6742C2B}"/>
    <dgm:cxn modelId="{CA3662FE-0F7F-4FB2-85F7-A6134333684E}" type="presOf" srcId="{ADFE3D5F-6B30-4789-8B7C-B7698C10EAEF}" destId="{9D02BD9E-DE62-466C-AAD3-7B5AFEF5804C}" srcOrd="1" destOrd="0" presId="urn:microsoft.com/office/officeart/2005/8/layout/process4"/>
    <dgm:cxn modelId="{78C953DB-872E-4388-ABA7-FADFC4E7321A}" srcId="{ADFE3D5F-6B30-4789-8B7C-B7698C10EAEF}" destId="{76C059C4-DD24-48ED-9C9A-F249F0245642}" srcOrd="0" destOrd="0" parTransId="{C56BD1F1-1C05-4103-BC2E-342338168F62}" sibTransId="{2FAD6F18-0989-4976-8880-BD57B468384B}"/>
    <dgm:cxn modelId="{CCFD923B-51D8-44A4-8F3C-93CBA3B11188}" type="presOf" srcId="{70844351-5D10-44F9-9B57-D329873A3605}" destId="{E6FF2FAB-39FE-4FE4-BD6F-26345EB1E09F}" srcOrd="0" destOrd="0" presId="urn:microsoft.com/office/officeart/2005/8/layout/process4"/>
    <dgm:cxn modelId="{6D9722E7-569A-4D1D-8EBA-CB6E4F0B49D4}" srcId="{B270B10B-FD22-4478-B7E0-300368A30ABF}" destId="{28032DED-7CCF-4502-95A7-5E01A12F9A2E}" srcOrd="0" destOrd="0" parTransId="{18BFA9EE-0C88-403B-8384-A87CCA38F409}" sibTransId="{7CD8F1DA-6431-4624-A67C-B1EEADE0C400}"/>
    <dgm:cxn modelId="{9A5447E1-61FD-4B91-A9CF-06A2DEED15F7}" type="presOf" srcId="{7A0408FB-13A2-49EC-9EE1-E5660BC51EBF}" destId="{8D2C4C11-91F2-4C54-A58F-9F79F70D3C56}" srcOrd="0" destOrd="0" presId="urn:microsoft.com/office/officeart/2005/8/layout/process4"/>
    <dgm:cxn modelId="{760C0E7E-6060-4A24-B972-64EC08F56664}" type="presOf" srcId="{B270B10B-FD22-4478-B7E0-300368A30ABF}" destId="{8DAE446E-8C8F-46DC-9E46-3E27D74DCB03}" srcOrd="0" destOrd="0" presId="urn:microsoft.com/office/officeart/2005/8/layout/process4"/>
    <dgm:cxn modelId="{A0030BB4-5CBE-4417-800F-36ED0EBFB9B3}" srcId="{7A0408FB-13A2-49EC-9EE1-E5660BC51EBF}" destId="{ADFE3D5F-6B30-4789-8B7C-B7698C10EAEF}" srcOrd="2" destOrd="0" parTransId="{CAF40EB9-35D5-4B0D-8F77-543CE94E4E5A}" sibTransId="{1F3ADACC-E213-48E2-BDA6-284D16313211}"/>
    <dgm:cxn modelId="{4AD11FC4-C8AF-41C1-96F7-734F1DDC645F}" srcId="{7A0408FB-13A2-49EC-9EE1-E5660BC51EBF}" destId="{B270B10B-FD22-4478-B7E0-300368A30ABF}" srcOrd="1" destOrd="0" parTransId="{4F220FE2-10A1-4202-89C8-EB633485E09B}" sibTransId="{3765EB94-E420-410C-8F82-9322C8B6C180}"/>
    <dgm:cxn modelId="{A2F6A4BB-8C99-4E06-A2FC-A909BB66E180}" type="presParOf" srcId="{8D2C4C11-91F2-4C54-A58F-9F79F70D3C56}" destId="{6B58FD97-20A2-4D07-B9D5-D4887DDC72E8}" srcOrd="0" destOrd="0" presId="urn:microsoft.com/office/officeart/2005/8/layout/process4"/>
    <dgm:cxn modelId="{FB0DE346-A500-40B1-8514-BA636336E7B1}" type="presParOf" srcId="{6B58FD97-20A2-4D07-B9D5-D4887DDC72E8}" destId="{9E71C2A3-634E-4094-AAE5-A02F4EBB7B08}" srcOrd="0" destOrd="0" presId="urn:microsoft.com/office/officeart/2005/8/layout/process4"/>
    <dgm:cxn modelId="{30881354-F89E-4178-B070-3A6A2C0942D8}" type="presParOf" srcId="{6B58FD97-20A2-4D07-B9D5-D4887DDC72E8}" destId="{9D02BD9E-DE62-466C-AAD3-7B5AFEF5804C}" srcOrd="1" destOrd="0" presId="urn:microsoft.com/office/officeart/2005/8/layout/process4"/>
    <dgm:cxn modelId="{0475036A-38D0-4AF9-A99F-EC9EC7A423D8}" type="presParOf" srcId="{6B58FD97-20A2-4D07-B9D5-D4887DDC72E8}" destId="{9AF7BD67-0168-4EC9-996D-DCEF2E3ADDCF}" srcOrd="2" destOrd="0" presId="urn:microsoft.com/office/officeart/2005/8/layout/process4"/>
    <dgm:cxn modelId="{8F3AC834-AAD6-40D8-9ADD-9B599513A258}" type="presParOf" srcId="{9AF7BD67-0168-4EC9-996D-DCEF2E3ADDCF}" destId="{45203606-571D-4DFE-985F-826080A039C0}" srcOrd="0" destOrd="0" presId="urn:microsoft.com/office/officeart/2005/8/layout/process4"/>
    <dgm:cxn modelId="{1F3A254E-21E8-4671-BFE2-EB4875EBA996}" type="presParOf" srcId="{8D2C4C11-91F2-4C54-A58F-9F79F70D3C56}" destId="{91DAE4A0-49A8-4A9C-A713-D62990D8CB1A}" srcOrd="1" destOrd="0" presId="urn:microsoft.com/office/officeart/2005/8/layout/process4"/>
    <dgm:cxn modelId="{688110AF-E206-481C-9E83-4162DDB74C2A}" type="presParOf" srcId="{8D2C4C11-91F2-4C54-A58F-9F79F70D3C56}" destId="{363E3284-6B25-400B-9E99-833F7A5F2915}" srcOrd="2" destOrd="0" presId="urn:microsoft.com/office/officeart/2005/8/layout/process4"/>
    <dgm:cxn modelId="{86762D7C-29A6-42A2-A445-5E6FF57C854A}" type="presParOf" srcId="{363E3284-6B25-400B-9E99-833F7A5F2915}" destId="{8DAE446E-8C8F-46DC-9E46-3E27D74DCB03}" srcOrd="0" destOrd="0" presId="urn:microsoft.com/office/officeart/2005/8/layout/process4"/>
    <dgm:cxn modelId="{70EB61AA-0035-45A3-9724-F4D10C557CD9}" type="presParOf" srcId="{363E3284-6B25-400B-9E99-833F7A5F2915}" destId="{391E5DA3-7294-46CD-BA38-BB4D805EDD9F}" srcOrd="1" destOrd="0" presId="urn:microsoft.com/office/officeart/2005/8/layout/process4"/>
    <dgm:cxn modelId="{FBA8F25C-06B2-403F-B7D6-9226A7700B47}" type="presParOf" srcId="{363E3284-6B25-400B-9E99-833F7A5F2915}" destId="{FB5356EF-AD22-4E1E-BA72-811898ABA21B}" srcOrd="2" destOrd="0" presId="urn:microsoft.com/office/officeart/2005/8/layout/process4"/>
    <dgm:cxn modelId="{21F70A2C-1AB6-4051-8CCF-0CA44150488C}" type="presParOf" srcId="{FB5356EF-AD22-4E1E-BA72-811898ABA21B}" destId="{59166780-201A-4808-883D-3C811ADF8830}" srcOrd="0" destOrd="0" presId="urn:microsoft.com/office/officeart/2005/8/layout/process4"/>
    <dgm:cxn modelId="{E8D80C4F-32B2-43F9-BCD8-4C8DC84A57B7}" type="presParOf" srcId="{8D2C4C11-91F2-4C54-A58F-9F79F70D3C56}" destId="{19A82C34-CE63-40BD-B471-E8E99A4EEED9}" srcOrd="3" destOrd="0" presId="urn:microsoft.com/office/officeart/2005/8/layout/process4"/>
    <dgm:cxn modelId="{E2857CFB-0E37-4586-BD6B-C65BD6EFCC98}" type="presParOf" srcId="{8D2C4C11-91F2-4C54-A58F-9F79F70D3C56}" destId="{9EBB5B90-BE2A-4A89-AF7D-426E8C4195E3}" srcOrd="4" destOrd="0" presId="urn:microsoft.com/office/officeart/2005/8/layout/process4"/>
    <dgm:cxn modelId="{9EFC2589-8766-49C5-8B45-DD69D1540D14}" type="presParOf" srcId="{9EBB5B90-BE2A-4A89-AF7D-426E8C4195E3}" destId="{30301F9F-40F5-4ED6-AB2D-408719FCA057}" srcOrd="0" destOrd="0" presId="urn:microsoft.com/office/officeart/2005/8/layout/process4"/>
    <dgm:cxn modelId="{545B7958-0462-4F1B-829C-7A12D8BF3228}" type="presParOf" srcId="{9EBB5B90-BE2A-4A89-AF7D-426E8C4195E3}" destId="{C4DDB255-A178-4C87-A0D6-DB5AC96311E1}" srcOrd="1" destOrd="0" presId="urn:microsoft.com/office/officeart/2005/8/layout/process4"/>
    <dgm:cxn modelId="{D65EBD39-65C5-42ED-BEF1-B30DD6C2248B}" type="presParOf" srcId="{9EBB5B90-BE2A-4A89-AF7D-426E8C4195E3}" destId="{88A85D02-C4B7-4864-9636-A945BF3165BA}" srcOrd="2" destOrd="0" presId="urn:microsoft.com/office/officeart/2005/8/layout/process4"/>
    <dgm:cxn modelId="{C33253A1-A02D-4FAD-92F1-F7F503034909}" type="presParOf" srcId="{88A85D02-C4B7-4864-9636-A945BF3165BA}" destId="{E6FF2FAB-39FE-4FE4-BD6F-26345EB1E09F}"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D02BD9E-DE62-466C-AAD3-7B5AFEF5804C}">
      <dsp:nvSpPr>
        <dsp:cNvPr id="0" name=""/>
        <dsp:cNvSpPr/>
      </dsp:nvSpPr>
      <dsp:spPr>
        <a:xfrm>
          <a:off x="0" y="3513302"/>
          <a:ext cx="9134475" cy="11531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2928" tIns="312928" rIns="312928" bIns="312928" numCol="1" spcCol="1270" anchor="ctr" anchorCtr="0">
          <a:noAutofit/>
        </a:bodyPr>
        <a:lstStyle/>
        <a:p>
          <a:pPr lvl="0" algn="ctr" defTabSz="1955800">
            <a:lnSpc>
              <a:spcPct val="90000"/>
            </a:lnSpc>
            <a:spcBef>
              <a:spcPct val="0"/>
            </a:spcBef>
            <a:spcAft>
              <a:spcPct val="35000"/>
            </a:spcAft>
          </a:pPr>
          <a:r>
            <a:rPr lang="ru-RU" sz="4400" kern="1200" dirty="0" smtClean="0"/>
            <a:t>Электронное участие</a:t>
          </a:r>
          <a:endParaRPr lang="ru-RU" sz="4400" kern="1200" dirty="0"/>
        </a:p>
      </dsp:txBody>
      <dsp:txXfrm>
        <a:off x="0" y="3513302"/>
        <a:ext cx="9134475" cy="622697"/>
      </dsp:txXfrm>
    </dsp:sp>
    <dsp:sp modelId="{45203606-571D-4DFE-985F-826080A039C0}">
      <dsp:nvSpPr>
        <dsp:cNvPr id="0" name=""/>
        <dsp:cNvSpPr/>
      </dsp:nvSpPr>
      <dsp:spPr>
        <a:xfrm>
          <a:off x="0" y="4112937"/>
          <a:ext cx="9134475" cy="53044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lvl="0" algn="ctr" defTabSz="933450">
            <a:lnSpc>
              <a:spcPct val="90000"/>
            </a:lnSpc>
            <a:spcBef>
              <a:spcPct val="0"/>
            </a:spcBef>
            <a:spcAft>
              <a:spcPct val="35000"/>
            </a:spcAft>
          </a:pPr>
          <a:r>
            <a:rPr lang="ru-RU" sz="2100" b="0" i="0" kern="1200" dirty="0" smtClean="0"/>
            <a:t>отношения, построенные на партнерстве с органами власти</a:t>
          </a:r>
          <a:endParaRPr lang="ru-RU" sz="2100" kern="1200" dirty="0"/>
        </a:p>
      </dsp:txBody>
      <dsp:txXfrm>
        <a:off x="0" y="4112937"/>
        <a:ext cx="9134475" cy="530446"/>
      </dsp:txXfrm>
    </dsp:sp>
    <dsp:sp modelId="{391E5DA3-7294-46CD-BA38-BB4D805EDD9F}">
      <dsp:nvSpPr>
        <dsp:cNvPr id="0" name=""/>
        <dsp:cNvSpPr/>
      </dsp:nvSpPr>
      <dsp:spPr>
        <a:xfrm rot="10800000">
          <a:off x="0" y="1757063"/>
          <a:ext cx="9134475" cy="1773536"/>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2928" tIns="312928" rIns="312928" bIns="312928" numCol="1" spcCol="1270" anchor="ctr" anchorCtr="0">
          <a:noAutofit/>
        </a:bodyPr>
        <a:lstStyle/>
        <a:p>
          <a:pPr lvl="0" algn="ctr" defTabSz="1955800">
            <a:lnSpc>
              <a:spcPct val="90000"/>
            </a:lnSpc>
            <a:spcBef>
              <a:spcPct val="0"/>
            </a:spcBef>
            <a:spcAft>
              <a:spcPct val="35000"/>
            </a:spcAft>
          </a:pPr>
          <a:r>
            <a:rPr lang="ru-RU" sz="4400" kern="1200" dirty="0" smtClean="0"/>
            <a:t>Консультирование</a:t>
          </a:r>
          <a:endParaRPr lang="ru-RU" sz="1900" kern="1200" dirty="0"/>
        </a:p>
      </dsp:txBody>
      <dsp:txXfrm>
        <a:off x="0" y="1757063"/>
        <a:ext cx="9134475" cy="622511"/>
      </dsp:txXfrm>
    </dsp:sp>
    <dsp:sp modelId="{59166780-201A-4808-883D-3C811ADF8830}">
      <dsp:nvSpPr>
        <dsp:cNvPr id="0" name=""/>
        <dsp:cNvSpPr/>
      </dsp:nvSpPr>
      <dsp:spPr>
        <a:xfrm>
          <a:off x="0" y="2379574"/>
          <a:ext cx="9134475" cy="53028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lvl="0" algn="ctr" defTabSz="933450">
            <a:lnSpc>
              <a:spcPct val="90000"/>
            </a:lnSpc>
            <a:spcBef>
              <a:spcPct val="0"/>
            </a:spcBef>
            <a:spcAft>
              <a:spcPct val="35000"/>
            </a:spcAft>
          </a:pPr>
          <a:r>
            <a:rPr lang="ru-RU" sz="2100" b="0" i="0" kern="1200" dirty="0" smtClean="0"/>
            <a:t>двухсторонние отношения, при которых устанавливается обратная связь</a:t>
          </a:r>
          <a:endParaRPr lang="ru-RU" sz="2100" kern="1200" dirty="0"/>
        </a:p>
      </dsp:txBody>
      <dsp:txXfrm>
        <a:off x="0" y="2379574"/>
        <a:ext cx="9134475" cy="530287"/>
      </dsp:txXfrm>
    </dsp:sp>
    <dsp:sp modelId="{C4DDB255-A178-4C87-A0D6-DB5AC96311E1}">
      <dsp:nvSpPr>
        <dsp:cNvPr id="0" name=""/>
        <dsp:cNvSpPr/>
      </dsp:nvSpPr>
      <dsp:spPr>
        <a:xfrm rot="10800000">
          <a:off x="0" y="824"/>
          <a:ext cx="9134475" cy="1773536"/>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r>
            <a:rPr lang="ru-RU" sz="4000" kern="1200" dirty="0" smtClean="0"/>
            <a:t>Информирование</a:t>
          </a:r>
          <a:endParaRPr lang="ru-RU" sz="1900" kern="1200" dirty="0"/>
        </a:p>
      </dsp:txBody>
      <dsp:txXfrm>
        <a:off x="0" y="824"/>
        <a:ext cx="9134475" cy="622511"/>
      </dsp:txXfrm>
    </dsp:sp>
    <dsp:sp modelId="{E6FF2FAB-39FE-4FE4-BD6F-26345EB1E09F}">
      <dsp:nvSpPr>
        <dsp:cNvPr id="0" name=""/>
        <dsp:cNvSpPr/>
      </dsp:nvSpPr>
      <dsp:spPr>
        <a:xfrm>
          <a:off x="0" y="623336"/>
          <a:ext cx="9134475" cy="53028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lvl="0" algn="ctr" defTabSz="933450">
            <a:lnSpc>
              <a:spcPct val="90000"/>
            </a:lnSpc>
            <a:spcBef>
              <a:spcPct val="0"/>
            </a:spcBef>
            <a:spcAft>
              <a:spcPct val="35000"/>
            </a:spcAft>
          </a:pPr>
          <a:r>
            <a:rPr lang="ru-RU" sz="2100" b="0" i="0" kern="1200" dirty="0" smtClean="0"/>
            <a:t>односторонние отношения между органами власти и гражданам</a:t>
          </a:r>
          <a:endParaRPr lang="ru-RU" sz="2100" kern="1200" dirty="0"/>
        </a:p>
      </dsp:txBody>
      <dsp:txXfrm>
        <a:off x="0" y="623336"/>
        <a:ext cx="9134475" cy="530287"/>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ru-RU" smtClean="0"/>
              <a:pPr/>
              <a:t>12.05.2014</a:t>
            </a:fld>
            <a:endParaRPr lang="ru-RU" dirty="0"/>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lang="ru-RU" smtClean="0"/>
              <a:pPr/>
              <a:t>‹#›</a:t>
            </a:fld>
            <a:endParaRPr lang="ru-RU" dirty="0"/>
          </a:p>
        </p:txBody>
      </p:sp>
    </p:spTree>
    <p:extLst>
      <p:ext uri="{BB962C8B-B14F-4D97-AF65-F5344CB8AC3E}">
        <p14:creationId xmlns=""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ru-RU" smtClean="0"/>
              <a:pPr/>
              <a:t>12.05.2014</a:t>
            </a:fld>
            <a:endParaRPr lang="ru-RU" dirty="0"/>
          </a:p>
        </p:txBody>
      </p:sp>
      <p:sp>
        <p:nvSpPr>
          <p:cNvPr id="4" name="Образ слайда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lang="ru-RU" smtClean="0"/>
              <a:pPr/>
              <a:t>‹#›</a:t>
            </a:fld>
            <a:endParaRPr lang="ru-RU" dirty="0"/>
          </a:p>
        </p:txBody>
      </p:sp>
    </p:spTree>
    <p:extLst>
      <p:ext uri="{BB962C8B-B14F-4D97-AF65-F5344CB8AC3E}">
        <p14:creationId xmlns=""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В</a:t>
            </a:r>
            <a:r>
              <a:rPr lang="ru-RU" baseline="0" dirty="0" smtClean="0"/>
              <a:t> последнее время много говорят об «информационном обществе» которое характеризуется: доступом к информации, автоматизацией сферы производства, расширением </a:t>
            </a:r>
            <a:r>
              <a:rPr lang="ru-RU" baseline="0" dirty="0" err="1" smtClean="0"/>
              <a:t>ИТ-сферы</a:t>
            </a:r>
            <a:r>
              <a:rPr lang="ru-RU" baseline="0" dirty="0" smtClean="0"/>
              <a:t> и т.д. Это внешняя сторона, бесспорно очень важная. Но мне бы хотелось поднять другие проблемы, которые не столь очевидны, но кардинально влияющие на все сферы жизнедеятельности человека. В первую очередь в сфере управления, переходим от администрирования и тактического управления, в сферу стратегического управления. Сбор данных осуществляется не для сохранения, а для оперирования, т.н. данные становятся стратегическим ресурсом. Соответственно и меняются функции управленца, он становится координатором взаимодействия различных субъектов и возникает необходимость в разработке механизмов открытой деятельностной коммуникации. Именно в данном контексте стоит рассмотреть проблемы развития электронного правительства.</a:t>
            </a:r>
            <a:endParaRPr lang="ru-RU" dirty="0"/>
          </a:p>
        </p:txBody>
      </p:sp>
      <p:sp>
        <p:nvSpPr>
          <p:cNvPr id="4" name="Номер слайда 3"/>
          <p:cNvSpPr>
            <a:spLocks noGrp="1"/>
          </p:cNvSpPr>
          <p:nvPr>
            <p:ph type="sldNum" sz="quarter" idx="10"/>
          </p:nvPr>
        </p:nvSpPr>
        <p:spPr/>
        <p:txBody>
          <a:bodyPr/>
          <a:lstStyle/>
          <a:p>
            <a:fld id="{F93199CD-3E1B-4AE6-990F-76F925F5EA9F}" type="slidenum">
              <a:rPr lang="ru-RU" smtClean="0"/>
              <a:pPr/>
              <a:t>2</a:t>
            </a:fld>
            <a:endParaRPr lang="ru-R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Что мы понимаем под ЭП? Подходы разные, но мне бы хотелось привести в качестве примера лишь два определения: Удивительно, что выделяются технические аспекты и программно-прикладные средства</a:t>
            </a:r>
            <a:r>
              <a:rPr lang="ru-RU" baseline="0" dirty="0" smtClean="0"/>
              <a:t> </a:t>
            </a:r>
            <a:r>
              <a:rPr lang="ru-RU" dirty="0" smtClean="0"/>
              <a:t>реализации, и</a:t>
            </a:r>
            <a:r>
              <a:rPr lang="ru-RU" baseline="0" dirty="0" smtClean="0"/>
              <a:t> есть некий намек на организационный аспект реализации и все, хотя проблем намного больше. Попытаемся в этом убедиться.</a:t>
            </a:r>
            <a:endParaRPr lang="ru-RU" dirty="0"/>
          </a:p>
        </p:txBody>
      </p:sp>
      <p:sp>
        <p:nvSpPr>
          <p:cNvPr id="4" name="Номер слайда 3"/>
          <p:cNvSpPr>
            <a:spLocks noGrp="1"/>
          </p:cNvSpPr>
          <p:nvPr>
            <p:ph type="sldNum" sz="quarter" idx="10"/>
          </p:nvPr>
        </p:nvSpPr>
        <p:spPr/>
        <p:txBody>
          <a:bodyPr/>
          <a:lstStyle/>
          <a:p>
            <a:fld id="{F93199CD-3E1B-4AE6-990F-76F925F5EA9F}" type="slidenum">
              <a:rPr lang="ru-RU" smtClean="0"/>
              <a:pPr/>
              <a:t>3</a:t>
            </a:fld>
            <a:endParaRPr lang="ru-R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Рассмотрим ФЗ,</a:t>
            </a:r>
            <a:r>
              <a:rPr lang="ru-RU" sz="1200" kern="1200" baseline="0" dirty="0" smtClean="0">
                <a:solidFill>
                  <a:schemeClr val="tx1"/>
                </a:solidFill>
                <a:latin typeface="+mn-lt"/>
                <a:ea typeface="+mn-ea"/>
                <a:cs typeface="+mn-cs"/>
              </a:rPr>
              <a:t> который оговаривает формат получения данных, акцент делается на бумажный документооборот и добавляется выражение «и в электронном виде», затем прописываются возможности использования портала как средства взаимодействия и необходимости разработки административных регламентов. При чем, в требованиях к регламентам нет описания особенностей электронного взаимодействия.</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Развитие </a:t>
            </a:r>
            <a:r>
              <a:rPr lang="ru-RU" sz="1200" kern="1200" dirty="0" smtClean="0">
                <a:solidFill>
                  <a:schemeClr val="tx1"/>
                </a:solidFill>
                <a:latin typeface="+mn-lt"/>
                <a:ea typeface="+mn-ea"/>
                <a:cs typeface="+mn-cs"/>
              </a:rPr>
              <a:t>феномена «электронного правительства» не ограничивается форматом изменения информационных потоков. Происходит технологическая модернизация, влияющая на формы, структуру и систему государственного управления.</a:t>
            </a:r>
          </a:p>
          <a:p>
            <a:endParaRPr lang="ru-RU" dirty="0"/>
          </a:p>
        </p:txBody>
      </p:sp>
      <p:sp>
        <p:nvSpPr>
          <p:cNvPr id="4" name="Номер слайда 3"/>
          <p:cNvSpPr>
            <a:spLocks noGrp="1"/>
          </p:cNvSpPr>
          <p:nvPr>
            <p:ph type="sldNum" sz="quarter" idx="10"/>
          </p:nvPr>
        </p:nvSpPr>
        <p:spPr/>
        <p:txBody>
          <a:bodyPr/>
          <a:lstStyle/>
          <a:p>
            <a:fld id="{F93199CD-3E1B-4AE6-990F-76F925F5EA9F}" type="slidenum">
              <a:rPr lang="ru-RU" smtClean="0"/>
              <a:pPr/>
              <a:t>4</a:t>
            </a:fld>
            <a:endParaRPr lang="ru-RU"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Посмотрим, этапы</a:t>
            </a:r>
            <a:r>
              <a:rPr lang="ru-RU" baseline="0" dirty="0" smtClean="0"/>
              <a:t> развития ЭП. В западных источниках выделяют три этапа: информирование, консультирование и электронное участие. В первом случае, рассматриваются односторонние отношения, когда виды и количество информации регламентируется структурами власти. На втором этапе появляется эффективная модель управления, возникают механизмы обратной связи для построения двухсторонних отношений. Третий этап, предполагает уже партнерские отношения. На наш взгляд, электронное участие является не просто этапом развития ЭП, а является характеристикой развитости общества. Попытаюсь это доказать.</a:t>
            </a:r>
            <a:endParaRPr lang="ru-RU" dirty="0"/>
          </a:p>
        </p:txBody>
      </p:sp>
      <p:sp>
        <p:nvSpPr>
          <p:cNvPr id="4" name="Номер слайда 3"/>
          <p:cNvSpPr>
            <a:spLocks noGrp="1"/>
          </p:cNvSpPr>
          <p:nvPr>
            <p:ph type="sldNum" sz="quarter" idx="10"/>
          </p:nvPr>
        </p:nvSpPr>
        <p:spPr/>
        <p:txBody>
          <a:bodyPr/>
          <a:lstStyle/>
          <a:p>
            <a:fld id="{F93199CD-3E1B-4AE6-990F-76F925F5EA9F}" type="slidenum">
              <a:rPr lang="ru-RU" smtClean="0"/>
              <a:pPr/>
              <a:t>5</a:t>
            </a:fld>
            <a:endParaRPr lang="ru-RU"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Общепризнано,  что электронное</a:t>
            </a:r>
            <a:r>
              <a:rPr lang="ru-RU" baseline="0" dirty="0" smtClean="0"/>
              <a:t> правительство предполагает открытость (публичность) деятельности структур власти, для получения информации необходимо активизировать население и обязательно необходимо обеспечить </a:t>
            </a:r>
            <a:r>
              <a:rPr lang="ru-RU" baseline="0" dirty="0" err="1" smtClean="0"/>
              <a:t>онлайн-транзакции</a:t>
            </a:r>
            <a:r>
              <a:rPr lang="ru-RU" baseline="0" dirty="0" smtClean="0"/>
              <a:t>. Если первая и последняя </a:t>
            </a:r>
            <a:r>
              <a:rPr lang="ru-RU" baseline="0" dirty="0" smtClean="0"/>
              <a:t>позиции реализуемы структурами власти, то электронное участие должно формироваться </a:t>
            </a:r>
            <a:r>
              <a:rPr lang="ru-RU" baseline="0" dirty="0" err="1" smtClean="0"/>
              <a:t>целенаправлено</a:t>
            </a:r>
            <a:r>
              <a:rPr lang="ru-RU" baseline="0" dirty="0" smtClean="0"/>
              <a:t>, ибо… </a:t>
            </a:r>
            <a:endParaRPr lang="ru-RU" dirty="0"/>
          </a:p>
        </p:txBody>
      </p:sp>
      <p:sp>
        <p:nvSpPr>
          <p:cNvPr id="4" name="Номер слайда 3"/>
          <p:cNvSpPr>
            <a:spLocks noGrp="1"/>
          </p:cNvSpPr>
          <p:nvPr>
            <p:ph type="sldNum" sz="quarter" idx="10"/>
          </p:nvPr>
        </p:nvSpPr>
        <p:spPr/>
        <p:txBody>
          <a:bodyPr/>
          <a:lstStyle/>
          <a:p>
            <a:fld id="{F93199CD-3E1B-4AE6-990F-76F925F5EA9F}" type="slidenum">
              <a:rPr lang="ru-RU" smtClean="0"/>
              <a:pPr/>
              <a:t>6</a:t>
            </a:fld>
            <a:endParaRPr lang="ru-RU"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Возникает вопрос: насколько власть готова</a:t>
            </a:r>
            <a:r>
              <a:rPr lang="ru-RU" baseline="0" dirty="0" smtClean="0"/>
              <a:t> вовлекать население в публичную политику? То есть электронное участие, м</a:t>
            </a:r>
            <a:r>
              <a:rPr lang="ru-RU" dirty="0" smtClean="0"/>
              <a:t>ожет </a:t>
            </a:r>
            <a:r>
              <a:rPr lang="ru-RU" dirty="0" smtClean="0"/>
              <a:t>и должен рассматриваться как социальный феномен, характеризующий </a:t>
            </a:r>
            <a:r>
              <a:rPr lang="ru-RU" dirty="0" smtClean="0"/>
              <a:t>как степень </a:t>
            </a:r>
            <a:r>
              <a:rPr lang="ru-RU" dirty="0" smtClean="0"/>
              <a:t>социальной активности различных субъектов, </a:t>
            </a:r>
            <a:r>
              <a:rPr lang="ru-RU" dirty="0" smtClean="0"/>
              <a:t>так и эффективность </a:t>
            </a:r>
            <a:r>
              <a:rPr lang="ru-RU" dirty="0" smtClean="0"/>
              <a:t>подобных форм взаимодействия. </a:t>
            </a:r>
            <a:r>
              <a:rPr lang="ru-RU" dirty="0" smtClean="0"/>
              <a:t>Посмотрим</a:t>
            </a:r>
            <a:r>
              <a:rPr lang="ru-RU" baseline="0" dirty="0" smtClean="0"/>
              <a:t> на практике.</a:t>
            </a:r>
            <a:endParaRPr lang="ru-RU" dirty="0"/>
          </a:p>
        </p:txBody>
      </p:sp>
      <p:sp>
        <p:nvSpPr>
          <p:cNvPr id="4" name="Номер слайда 3"/>
          <p:cNvSpPr>
            <a:spLocks noGrp="1"/>
          </p:cNvSpPr>
          <p:nvPr>
            <p:ph type="sldNum" sz="quarter" idx="10"/>
          </p:nvPr>
        </p:nvSpPr>
        <p:spPr/>
        <p:txBody>
          <a:bodyPr/>
          <a:lstStyle/>
          <a:p>
            <a:fld id="{F93199CD-3E1B-4AE6-990F-76F925F5EA9F}" type="slidenum">
              <a:rPr lang="ru-RU" smtClean="0"/>
              <a:pPr/>
              <a:t>7</a:t>
            </a:fld>
            <a:endParaRPr lang="ru-RU"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Существуют разные подходы к  уровня развитости ЭП, например, в организационном плане предлагают критерии представленные на слайде.</a:t>
            </a:r>
            <a:endParaRPr lang="ru-RU" dirty="0"/>
          </a:p>
        </p:txBody>
      </p:sp>
      <p:sp>
        <p:nvSpPr>
          <p:cNvPr id="4" name="Номер слайда 3"/>
          <p:cNvSpPr>
            <a:spLocks noGrp="1"/>
          </p:cNvSpPr>
          <p:nvPr>
            <p:ph type="sldNum" sz="quarter" idx="10"/>
          </p:nvPr>
        </p:nvSpPr>
        <p:spPr/>
        <p:txBody>
          <a:bodyPr/>
          <a:lstStyle/>
          <a:p>
            <a:fld id="{F93199CD-3E1B-4AE6-990F-76F925F5EA9F}" type="slidenum">
              <a:rPr lang="ru-RU" smtClean="0"/>
              <a:pPr/>
              <a:t>8</a:t>
            </a:fld>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65214" y="1828800"/>
            <a:ext cx="8229600" cy="2895600"/>
          </a:xfrm>
        </p:spPr>
        <p:txBody>
          <a:bodyPr anchor="b">
            <a:normAutofit/>
          </a:bodyPr>
          <a:lstStyle>
            <a:lvl1pPr>
              <a:lnSpc>
                <a:spcPct val="80000"/>
              </a:lnSpc>
              <a:defRPr sz="6600">
                <a:solidFill>
                  <a:schemeClr val="tx1"/>
                </a:solidFill>
              </a:defRPr>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1065213" y="4800600"/>
            <a:ext cx="8229600"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Tree>
    <p:extLst>
      <p:ext uri="{BB962C8B-B14F-4D97-AF65-F5344CB8AC3E}">
        <p14:creationId xmlns="" xmlns:p14="http://schemas.microsoft.com/office/powerpoint/2010/main" val="9499905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03F41C87-7AD9-4845-A077-840E4A0F3F06}" type="datetimeFigureOut">
              <a:rPr lang="ru-RU" smtClean="0"/>
              <a:pPr/>
              <a:t>12.05.2014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2A013F82-EE5E-44EE-A61D-E31C6657F26F}" type="slidenum">
              <a:rPr lang="ru-RU" smtClean="0"/>
              <a:pPr/>
              <a:t>‹#›</a:t>
            </a:fld>
            <a:endParaRPr lang="ru-RU" dirty="0"/>
          </a:p>
        </p:txBody>
      </p:sp>
    </p:spTree>
    <p:extLst>
      <p:ext uri="{BB962C8B-B14F-4D97-AF65-F5344CB8AC3E}">
        <p14:creationId xmlns="" xmlns:p14="http://schemas.microsoft.com/office/powerpoint/2010/main" val="46009531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142412" y="381001"/>
            <a:ext cx="1524001" cy="5638800"/>
          </a:xfrm>
        </p:spPr>
        <p:txBody>
          <a:bodyPr vert="eaVert"/>
          <a:lstStyle/>
          <a:p>
            <a:r>
              <a:rPr lang="ru-RU" smtClean="0"/>
              <a:t>Образец заголовка</a:t>
            </a:r>
            <a:endParaRPr lang="ru-RU" dirty="0"/>
          </a:p>
        </p:txBody>
      </p:sp>
      <p:sp>
        <p:nvSpPr>
          <p:cNvPr id="3" name="Вертикальный текст 2"/>
          <p:cNvSpPr>
            <a:spLocks noGrp="1"/>
          </p:cNvSpPr>
          <p:nvPr>
            <p:ph type="body" orient="vert" idx="1"/>
          </p:nvPr>
        </p:nvSpPr>
        <p:spPr>
          <a:xfrm>
            <a:off x="1522412" y="381001"/>
            <a:ext cx="7391399" cy="56388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03F41C87-7AD9-4845-A077-840E4A0F3F06}" type="datetimeFigureOut">
              <a:rPr lang="ru-RU" smtClean="0"/>
              <a:pPr/>
              <a:t>12.05.2014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2A013F82-EE5E-44EE-A61D-E31C6657F26F}" type="slidenum">
              <a:rPr lang="ru-RU" smtClean="0"/>
              <a:pPr/>
              <a:t>‹#›</a:t>
            </a:fld>
            <a:endParaRPr lang="ru-RU" dirty="0"/>
          </a:p>
        </p:txBody>
      </p:sp>
    </p:spTree>
    <p:extLst>
      <p:ext uri="{BB962C8B-B14F-4D97-AF65-F5344CB8AC3E}">
        <p14:creationId xmlns="" xmlns:p14="http://schemas.microsoft.com/office/powerpoint/2010/main" val="407903541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Объект 2"/>
          <p:cNvSpPr>
            <a:spLocks noGrp="1"/>
          </p:cNvSpPr>
          <p:nvPr>
            <p:ph idx="1"/>
          </p:nvPr>
        </p:nvSpPr>
        <p:spPr/>
        <p:txBody>
          <a:bodyPr/>
          <a:lstStyle>
            <a:lvl5pPr>
              <a:defRPr/>
            </a:lvl5pPr>
            <a:lvl6pPr>
              <a:defRPr/>
            </a:lvl6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03F41C87-7AD9-4845-A077-840E4A0F3F06}" type="datetimeFigureOut">
              <a:rPr lang="ru-RU" smtClean="0"/>
              <a:pPr/>
              <a:t>12.05.2014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2A013F82-EE5E-44EE-A61D-E31C6657F26F}" type="slidenum">
              <a:rPr lang="ru-RU" smtClean="0"/>
              <a:pPr/>
              <a:t>‹#›</a:t>
            </a:fld>
            <a:endParaRPr lang="ru-RU" dirty="0"/>
          </a:p>
        </p:txBody>
      </p:sp>
    </p:spTree>
    <p:extLst>
      <p:ext uri="{BB962C8B-B14F-4D97-AF65-F5344CB8AC3E}">
        <p14:creationId xmlns="" xmlns:p14="http://schemas.microsoft.com/office/powerpoint/2010/main" val="273825409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lvl1pPr>
          </a:lstStyle>
          <a:p>
            <a:r>
              <a:rPr lang="ru-RU" smtClean="0"/>
              <a:t>Образец заголовка</a:t>
            </a:r>
            <a:endParaRPr lang="ru-RU" dirty="0"/>
          </a:p>
        </p:txBody>
      </p:sp>
      <p:sp>
        <p:nvSpPr>
          <p:cNvPr id="3" name="Текст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3F41C87-7AD9-4845-A077-840E4A0F3F06}" type="datetimeFigureOut">
              <a:rPr lang="ru-RU" smtClean="0"/>
              <a:pPr/>
              <a:t>12.05.2014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2A013F82-EE5E-44EE-A61D-E31C6657F26F}" type="slidenum">
              <a:rPr lang="ru-RU" smtClean="0"/>
              <a:pPr/>
              <a:t>‹#›</a:t>
            </a:fld>
            <a:endParaRPr lang="ru-RU" dirty="0"/>
          </a:p>
        </p:txBody>
      </p:sp>
    </p:spTree>
    <p:extLst>
      <p:ext uri="{BB962C8B-B14F-4D97-AF65-F5344CB8AC3E}">
        <p14:creationId xmlns="" xmlns:p14="http://schemas.microsoft.com/office/powerpoint/2010/main" val="176181331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2412" y="381000"/>
            <a:ext cx="9144002" cy="1371600"/>
          </a:xfrm>
        </p:spPr>
        <p:txBody>
          <a:bodyPr/>
          <a:lstStyle/>
          <a:p>
            <a:r>
              <a:rPr lang="ru-RU" smtClean="0"/>
              <a:t>Образец заголовка</a:t>
            </a:r>
            <a:endParaRPr lang="ru-RU" dirty="0"/>
          </a:p>
        </p:txBody>
      </p:sp>
      <p:sp>
        <p:nvSpPr>
          <p:cNvPr id="3" name="Объект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Объект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Дата 4"/>
          <p:cNvSpPr>
            <a:spLocks noGrp="1"/>
          </p:cNvSpPr>
          <p:nvPr>
            <p:ph type="dt" sz="half" idx="10"/>
          </p:nvPr>
        </p:nvSpPr>
        <p:spPr/>
        <p:txBody>
          <a:bodyPr/>
          <a:lstStyle/>
          <a:p>
            <a:fld id="{03F41C87-7AD9-4845-A077-840E4A0F3F06}" type="datetimeFigureOut">
              <a:rPr lang="ru-RU" smtClean="0"/>
              <a:pPr/>
              <a:t>12.05.2014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2A013F82-EE5E-44EE-A61D-E31C6657F26F}" type="slidenum">
              <a:rPr lang="ru-RU" smtClean="0"/>
              <a:pPr/>
              <a:t>‹#›</a:t>
            </a:fld>
            <a:endParaRPr lang="ru-RU" dirty="0"/>
          </a:p>
        </p:txBody>
      </p:sp>
    </p:spTree>
    <p:extLst>
      <p:ext uri="{BB962C8B-B14F-4D97-AF65-F5344CB8AC3E}">
        <p14:creationId xmlns="" xmlns:p14="http://schemas.microsoft.com/office/powerpoint/2010/main" val="282534076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2412" y="381000"/>
            <a:ext cx="9144002" cy="1371600"/>
          </a:xfrm>
        </p:spPr>
        <p:txBody>
          <a:bodyPr/>
          <a:lstStyle>
            <a:lvl1pPr>
              <a:defRPr/>
            </a:lvl1pPr>
          </a:lstStyle>
          <a:p>
            <a:r>
              <a:rPr lang="ru-RU" smtClean="0"/>
              <a:t>Образец заголовка</a:t>
            </a:r>
            <a:endParaRPr lang="ru-RU" dirty="0"/>
          </a:p>
        </p:txBody>
      </p:sp>
      <p:sp>
        <p:nvSpPr>
          <p:cNvPr id="3" name="Текст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Текст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7" name="Дата 6"/>
          <p:cNvSpPr>
            <a:spLocks noGrp="1"/>
          </p:cNvSpPr>
          <p:nvPr>
            <p:ph type="dt" sz="half" idx="10"/>
          </p:nvPr>
        </p:nvSpPr>
        <p:spPr/>
        <p:txBody>
          <a:bodyPr/>
          <a:lstStyle/>
          <a:p>
            <a:fld id="{03F41C87-7AD9-4845-A077-840E4A0F3F06}" type="datetimeFigureOut">
              <a:rPr lang="ru-RU" smtClean="0"/>
              <a:pPr/>
              <a:t>12.05.2014</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2A013F82-EE5E-44EE-A61D-E31C6657F26F}" type="slidenum">
              <a:rPr lang="ru-RU" smtClean="0"/>
              <a:pPr/>
              <a:t>‹#›</a:t>
            </a:fld>
            <a:endParaRPr lang="ru-RU" dirty="0"/>
          </a:p>
        </p:txBody>
      </p:sp>
    </p:spTree>
    <p:extLst>
      <p:ext uri="{BB962C8B-B14F-4D97-AF65-F5344CB8AC3E}">
        <p14:creationId xmlns="" xmlns:p14="http://schemas.microsoft.com/office/powerpoint/2010/main" val="420841950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Дата 2"/>
          <p:cNvSpPr>
            <a:spLocks noGrp="1"/>
          </p:cNvSpPr>
          <p:nvPr>
            <p:ph type="dt" sz="half" idx="10"/>
          </p:nvPr>
        </p:nvSpPr>
        <p:spPr/>
        <p:txBody>
          <a:bodyPr/>
          <a:lstStyle/>
          <a:p>
            <a:fld id="{03F41C87-7AD9-4845-A077-840E4A0F3F06}" type="datetimeFigureOut">
              <a:rPr lang="ru-RU" smtClean="0"/>
              <a:pPr/>
              <a:t>12.05.2014</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2A013F82-EE5E-44EE-A61D-E31C6657F26F}" type="slidenum">
              <a:rPr lang="ru-RU" smtClean="0"/>
              <a:pPr/>
              <a:t>‹#›</a:t>
            </a:fld>
            <a:endParaRPr lang="ru-RU" dirty="0"/>
          </a:p>
        </p:txBody>
      </p:sp>
    </p:spTree>
    <p:extLst>
      <p:ext uri="{BB962C8B-B14F-4D97-AF65-F5344CB8AC3E}">
        <p14:creationId xmlns="" xmlns:p14="http://schemas.microsoft.com/office/powerpoint/2010/main" val="162663140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bg>
      <p:bgPr>
        <a:solidFill>
          <a:schemeClr val="bg2"/>
        </a:solidFill>
        <a:effectLst/>
      </p:bgPr>
    </p:bg>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3F41C87-7AD9-4845-A077-840E4A0F3F06}" type="datetimeFigureOut">
              <a:rPr lang="ru-RU" smtClean="0"/>
              <a:pPr/>
              <a:t>12.05.2014</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2A013F82-EE5E-44EE-A61D-E31C6657F26F}" type="slidenum">
              <a:rPr lang="ru-RU" smtClean="0"/>
              <a:pPr/>
              <a:t>‹#›</a:t>
            </a:fld>
            <a:endParaRPr lang="ru-RU" dirty="0"/>
          </a:p>
        </p:txBody>
      </p:sp>
    </p:spTree>
    <p:extLst>
      <p:ext uri="{BB962C8B-B14F-4D97-AF65-F5344CB8AC3E}">
        <p14:creationId xmlns="" xmlns:p14="http://schemas.microsoft.com/office/powerpoint/2010/main" val="360754012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ru-RU" smtClean="0"/>
              <a:t>Образец заголовка</a:t>
            </a:r>
            <a:endParaRPr lang="ru-RU" dirty="0"/>
          </a:p>
        </p:txBody>
      </p:sp>
      <p:sp>
        <p:nvSpPr>
          <p:cNvPr id="3" name="Объект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Текст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3F41C87-7AD9-4845-A077-840E4A0F3F06}" type="datetimeFigureOut">
              <a:rPr lang="ru-RU" smtClean="0"/>
              <a:pPr/>
              <a:t>12.05.2014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2A013F82-EE5E-44EE-A61D-E31C6657F26F}" type="slidenum">
              <a:rPr lang="ru-RU" smtClean="0"/>
              <a:pPr/>
              <a:t>‹#›</a:t>
            </a:fld>
            <a:endParaRPr lang="ru-RU" dirty="0"/>
          </a:p>
        </p:txBody>
      </p:sp>
    </p:spTree>
    <p:extLst>
      <p:ext uri="{BB962C8B-B14F-4D97-AF65-F5344CB8AC3E}">
        <p14:creationId xmlns="" xmlns:p14="http://schemas.microsoft.com/office/powerpoint/2010/main" val="254498154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Рисунок 2"/>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dirty="0"/>
          </a:p>
        </p:txBody>
      </p:sp>
      <p:sp>
        <p:nvSpPr>
          <p:cNvPr id="2" name="Заголовок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ru-RU" smtClean="0"/>
              <a:t>Образец заголовка</a:t>
            </a:r>
            <a:endParaRPr lang="ru-RU" dirty="0"/>
          </a:p>
        </p:txBody>
      </p:sp>
      <p:sp>
        <p:nvSpPr>
          <p:cNvPr id="4" name="Текст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3F41C87-7AD9-4845-A077-840E4A0F3F06}" type="datetimeFigureOut">
              <a:rPr lang="ru-RU" smtClean="0"/>
              <a:pPr/>
              <a:t>12.05.2014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2A013F82-EE5E-44EE-A61D-E31C6657F26F}" type="slidenum">
              <a:rPr lang="ru-RU" smtClean="0"/>
              <a:pPr/>
              <a:t>‹#›</a:t>
            </a:fld>
            <a:endParaRPr lang="ru-RU" dirty="0"/>
          </a:p>
        </p:txBody>
      </p:sp>
    </p:spTree>
    <p:extLst>
      <p:ext uri="{BB962C8B-B14F-4D97-AF65-F5344CB8AC3E}">
        <p14:creationId xmlns="" xmlns:p14="http://schemas.microsoft.com/office/powerpoint/2010/main" val="224917215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000">
                <a:solidFill>
                  <a:schemeClr val="tx1">
                    <a:tint val="75000"/>
                  </a:schemeClr>
                </a:solidFill>
              </a:defRPr>
            </a:lvl1pPr>
          </a:lstStyle>
          <a:p>
            <a:fld id="{03F41C87-7AD9-4845-A077-840E4A0F3F06}" type="datetimeFigureOut">
              <a:rPr lang="ru-RU" smtClean="0"/>
              <a:pPr/>
              <a:t>12.05.2014</a:t>
            </a:fld>
            <a:endParaRPr lang="ru-RU" dirty="0"/>
          </a:p>
        </p:txBody>
      </p:sp>
      <p:sp>
        <p:nvSpPr>
          <p:cNvPr id="5" name="Нижний колонтитул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000">
                <a:solidFill>
                  <a:schemeClr val="tx1">
                    <a:tint val="75000"/>
                  </a:schemeClr>
                </a:solidFill>
              </a:defRPr>
            </a:lvl1pPr>
          </a:lstStyle>
          <a:p>
            <a:fld id="{2A013F82-EE5E-44EE-A61D-E31C6657F26F}" type="slidenum">
              <a:rPr lang="ru-RU" smtClean="0"/>
              <a:pPr/>
              <a:t>‹#›</a:t>
            </a:fld>
            <a:endParaRPr lang="ru-RU" dirty="0"/>
          </a:p>
        </p:txBody>
      </p:sp>
    </p:spTree>
    <p:extLst>
      <p:ext uri="{BB962C8B-B14F-4D97-AF65-F5344CB8AC3E}">
        <p14:creationId xmlns=""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808000" y="571480"/>
            <a:ext cx="8701128" cy="2895600"/>
          </a:xfrm>
        </p:spPr>
        <p:txBody>
          <a:bodyPr>
            <a:normAutofit/>
          </a:bodyPr>
          <a:lstStyle/>
          <a:p>
            <a:pPr algn="ctr"/>
            <a:r>
              <a:rPr lang="ru-RU" dirty="0" smtClean="0"/>
              <a:t>От электронного правительства до электронного участия</a:t>
            </a:r>
            <a:endParaRPr lang="ru-RU" dirty="0"/>
          </a:p>
        </p:txBody>
      </p:sp>
      <p:sp>
        <p:nvSpPr>
          <p:cNvPr id="4" name="Подзаголовок 3"/>
          <p:cNvSpPr>
            <a:spLocks noGrp="1"/>
          </p:cNvSpPr>
          <p:nvPr>
            <p:ph type="subTitle" idx="1"/>
          </p:nvPr>
        </p:nvSpPr>
        <p:spPr>
          <a:xfrm>
            <a:off x="1593818" y="3429000"/>
            <a:ext cx="8229600" cy="1219200"/>
          </a:xfrm>
        </p:spPr>
        <p:txBody>
          <a:bodyPr/>
          <a:lstStyle/>
          <a:p>
            <a:pPr algn="ctr"/>
            <a:r>
              <a:rPr lang="ru-RU" dirty="0" smtClean="0"/>
              <a:t>Шелепаева А.Х., доцент кафедры ИТБ</a:t>
            </a:r>
            <a:endParaRPr lang="ru-RU" dirty="0"/>
          </a:p>
        </p:txBody>
      </p:sp>
    </p:spTree>
    <p:extLst>
      <p:ext uri="{BB962C8B-B14F-4D97-AF65-F5344CB8AC3E}">
        <p14:creationId xmlns="" xmlns:p14="http://schemas.microsoft.com/office/powerpoint/2010/main" val="280892012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5400" dirty="0" smtClean="0"/>
              <a:t>Результаты анализа</a:t>
            </a:r>
            <a:endParaRPr lang="ru-RU" sz="5400" dirty="0"/>
          </a:p>
        </p:txBody>
      </p:sp>
      <p:sp>
        <p:nvSpPr>
          <p:cNvPr id="3" name="Содержимое 2"/>
          <p:cNvSpPr>
            <a:spLocks noGrp="1"/>
          </p:cNvSpPr>
          <p:nvPr>
            <p:ph idx="1"/>
          </p:nvPr>
        </p:nvSpPr>
        <p:spPr/>
        <p:txBody>
          <a:bodyPr>
            <a:normAutofit/>
          </a:bodyPr>
          <a:lstStyle/>
          <a:p>
            <a:r>
              <a:rPr lang="ru-RU" sz="4000" dirty="0" smtClean="0"/>
              <a:t>Интернет-приемная есть у 31% учреждений. </a:t>
            </a:r>
          </a:p>
          <a:p>
            <a:r>
              <a:rPr lang="ru-RU" sz="4000" dirty="0" smtClean="0"/>
              <a:t>Обратная связь – 35%. </a:t>
            </a:r>
          </a:p>
          <a:p>
            <a:r>
              <a:rPr lang="ru-RU" sz="4000" dirty="0" smtClean="0"/>
              <a:t>Опросы – 17%.</a:t>
            </a:r>
            <a:endParaRPr lang="ru-RU" sz="400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2413" y="381000"/>
            <a:ext cx="9144001" cy="833422"/>
          </a:xfrm>
        </p:spPr>
        <p:txBody>
          <a:bodyPr>
            <a:normAutofit/>
          </a:bodyPr>
          <a:lstStyle/>
          <a:p>
            <a:r>
              <a:rPr lang="ru-RU" sz="4400" dirty="0" smtClean="0"/>
              <a:t>Механизмы электронного участия:</a:t>
            </a:r>
            <a:endParaRPr lang="ru-RU" sz="4400" dirty="0"/>
          </a:p>
        </p:txBody>
      </p:sp>
      <p:sp>
        <p:nvSpPr>
          <p:cNvPr id="3" name="Содержимое 2"/>
          <p:cNvSpPr>
            <a:spLocks noGrp="1"/>
          </p:cNvSpPr>
          <p:nvPr>
            <p:ph idx="1"/>
          </p:nvPr>
        </p:nvSpPr>
        <p:spPr>
          <a:xfrm>
            <a:off x="1522413" y="1285861"/>
            <a:ext cx="9929849" cy="5572140"/>
          </a:xfrm>
        </p:spPr>
        <p:txBody>
          <a:bodyPr>
            <a:normAutofit/>
          </a:bodyPr>
          <a:lstStyle/>
          <a:p>
            <a:pPr lvl="0"/>
            <a:r>
              <a:rPr lang="ru-RU" dirty="0" smtClean="0"/>
              <a:t>Предоставление информации с учетом целевой аудитории, наличие большого количества безадресной информации затрудняет поиск необходимой информации.</a:t>
            </a:r>
          </a:p>
          <a:p>
            <a:pPr lvl="0"/>
            <a:r>
              <a:rPr lang="ru-RU" dirty="0" smtClean="0"/>
              <a:t>Создание групп электронного участия, например, интересен опыт организации </a:t>
            </a:r>
            <a:r>
              <a:rPr lang="ru-RU" dirty="0" err="1" smtClean="0"/>
              <a:t>Интернет-голосования</a:t>
            </a:r>
            <a:r>
              <a:rPr lang="ru-RU" dirty="0" smtClean="0"/>
              <a:t> «Мой любимый учитель». </a:t>
            </a:r>
          </a:p>
          <a:p>
            <a:pPr lvl="0"/>
            <a:r>
              <a:rPr lang="ru-RU" dirty="0" err="1" smtClean="0"/>
              <a:t>Он-лайн</a:t>
            </a:r>
            <a:r>
              <a:rPr lang="ru-RU" dirty="0" smtClean="0"/>
              <a:t> консультации с участием первых лиц, люди заинтересованы в получении информации из первых рук. Затем можно организовать необходимые «группы влияния» (</a:t>
            </a:r>
            <a:r>
              <a:rPr lang="ru-RU" dirty="0" err="1" smtClean="0"/>
              <a:t>стейкхолдеров</a:t>
            </a:r>
            <a:r>
              <a:rPr lang="ru-RU" dirty="0" smtClean="0"/>
              <a:t>), которые, выражая мнения потребителей образовательных услуг, будут и формировать комфортную внешнюю среду.</a:t>
            </a:r>
          </a:p>
          <a:p>
            <a:pPr lvl="0"/>
            <a:r>
              <a:rPr lang="ru-RU" dirty="0" smtClean="0"/>
              <a:t>Разрешение конфликтных ситуаций </a:t>
            </a:r>
            <a:r>
              <a:rPr lang="ru-RU" dirty="0" err="1" smtClean="0"/>
              <a:t>он-лайн</a:t>
            </a:r>
            <a:r>
              <a:rPr lang="ru-RU" dirty="0" smtClean="0"/>
              <a:t>.</a:t>
            </a:r>
          </a:p>
          <a:p>
            <a:pPr lvl="0"/>
            <a:r>
              <a:rPr lang="ru-RU" dirty="0" smtClean="0"/>
              <a:t>Проведение опросов и </a:t>
            </a:r>
            <a:r>
              <a:rPr lang="ru-RU" dirty="0" err="1" smtClean="0"/>
              <a:t>он-лайн</a:t>
            </a:r>
            <a:r>
              <a:rPr lang="ru-RU" dirty="0" smtClean="0"/>
              <a:t> голосование.</a:t>
            </a:r>
          </a:p>
          <a:p>
            <a:pPr>
              <a:buNone/>
            </a:pPr>
            <a:endParaRPr lang="ru-RU"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6000" dirty="0" smtClean="0"/>
              <a:t>Ключевые моменты</a:t>
            </a:r>
            <a:endParaRPr lang="ru-RU" sz="6000" dirty="0"/>
          </a:p>
        </p:txBody>
      </p:sp>
      <p:sp>
        <p:nvSpPr>
          <p:cNvPr id="3" name="Содержимое 2"/>
          <p:cNvSpPr>
            <a:spLocks noGrp="1"/>
          </p:cNvSpPr>
          <p:nvPr>
            <p:ph idx="1"/>
          </p:nvPr>
        </p:nvSpPr>
        <p:spPr/>
        <p:txBody>
          <a:bodyPr>
            <a:normAutofit fontScale="92500"/>
          </a:bodyPr>
          <a:lstStyle/>
          <a:p>
            <a:pPr lvl="0"/>
            <a:r>
              <a:rPr lang="ru-RU" sz="3600" dirty="0" smtClean="0"/>
              <a:t>изменение концептуальных подходов в организации работы государственных структур</a:t>
            </a:r>
          </a:p>
          <a:p>
            <a:pPr lvl="0"/>
            <a:r>
              <a:rPr lang="ru-RU" sz="3600" dirty="0" smtClean="0"/>
              <a:t>изменение технологий работы государственных структур, связанных с утверждением и реализацией новых стандартов, изменением инфраструктуры и внедрением ИКТ в государственном управлении</a:t>
            </a:r>
          </a:p>
          <a:p>
            <a:endParaRPr lang="ru-RU"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0" y="285728"/>
            <a:ext cx="4429156" cy="16430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dirty="0" smtClean="0">
                <a:solidFill>
                  <a:schemeClr val="bg2">
                    <a:lumMod val="90000"/>
                    <a:lumOff val="10000"/>
                  </a:schemeClr>
                </a:solidFill>
              </a:rPr>
              <a:t>Информационное общество</a:t>
            </a:r>
            <a:endParaRPr lang="ru-RU" sz="3200" dirty="0">
              <a:solidFill>
                <a:schemeClr val="bg2">
                  <a:lumMod val="90000"/>
                  <a:lumOff val="10000"/>
                </a:schemeClr>
              </a:solidFill>
            </a:endParaRPr>
          </a:p>
        </p:txBody>
      </p:sp>
      <p:sp>
        <p:nvSpPr>
          <p:cNvPr id="6" name="Скругленный прямоугольник 5"/>
          <p:cNvSpPr/>
          <p:nvPr/>
        </p:nvSpPr>
        <p:spPr>
          <a:xfrm>
            <a:off x="950876" y="4714884"/>
            <a:ext cx="4429156" cy="16430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bg2">
                    <a:lumMod val="90000"/>
                    <a:lumOff val="10000"/>
                  </a:schemeClr>
                </a:solidFill>
              </a:rPr>
              <a:t>Механизмы открытой деятельностной коммуникации </a:t>
            </a:r>
          </a:p>
        </p:txBody>
      </p:sp>
      <p:sp>
        <p:nvSpPr>
          <p:cNvPr id="7" name="Скругленный прямоугольник 6"/>
          <p:cNvSpPr/>
          <p:nvPr/>
        </p:nvSpPr>
        <p:spPr>
          <a:xfrm>
            <a:off x="5951536" y="4786322"/>
            <a:ext cx="4429156" cy="16430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dirty="0" smtClean="0">
                <a:solidFill>
                  <a:schemeClr val="bg2">
                    <a:lumMod val="90000"/>
                    <a:lumOff val="10000"/>
                  </a:schemeClr>
                </a:solidFill>
              </a:rPr>
              <a:t>Координация взаимодействия</a:t>
            </a:r>
            <a:endParaRPr lang="ru-RU" sz="3200" dirty="0">
              <a:solidFill>
                <a:schemeClr val="bg2">
                  <a:lumMod val="90000"/>
                  <a:lumOff val="10000"/>
                </a:schemeClr>
              </a:solidFill>
            </a:endParaRPr>
          </a:p>
        </p:txBody>
      </p:sp>
      <p:sp>
        <p:nvSpPr>
          <p:cNvPr id="8" name="Скругленный прямоугольник 7"/>
          <p:cNvSpPr/>
          <p:nvPr/>
        </p:nvSpPr>
        <p:spPr>
          <a:xfrm>
            <a:off x="7523172" y="2500306"/>
            <a:ext cx="4429156" cy="16430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bg2">
                    <a:lumMod val="90000"/>
                    <a:lumOff val="10000"/>
                  </a:schemeClr>
                </a:solidFill>
              </a:rPr>
              <a:t>Преобразование </a:t>
            </a:r>
            <a:r>
              <a:rPr lang="ru-RU" sz="2800" dirty="0" smtClean="0">
                <a:solidFill>
                  <a:schemeClr val="bg2">
                    <a:lumMod val="90000"/>
                    <a:lumOff val="10000"/>
                  </a:schemeClr>
                </a:solidFill>
              </a:rPr>
              <a:t>данных  </a:t>
            </a:r>
            <a:r>
              <a:rPr lang="ru-RU" sz="2800" dirty="0" smtClean="0">
                <a:solidFill>
                  <a:schemeClr val="bg2">
                    <a:lumMod val="90000"/>
                    <a:lumOff val="10000"/>
                  </a:schemeClr>
                </a:solidFill>
              </a:rPr>
              <a:t>в управленческий ресурс</a:t>
            </a:r>
          </a:p>
        </p:txBody>
      </p:sp>
      <p:sp>
        <p:nvSpPr>
          <p:cNvPr id="9" name="Скругленный прямоугольник 8"/>
          <p:cNvSpPr/>
          <p:nvPr/>
        </p:nvSpPr>
        <p:spPr>
          <a:xfrm>
            <a:off x="7523172" y="642918"/>
            <a:ext cx="4429156" cy="16430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dirty="0" smtClean="0">
                <a:solidFill>
                  <a:schemeClr val="bg2">
                    <a:lumMod val="90000"/>
                    <a:lumOff val="10000"/>
                  </a:schemeClr>
                </a:solidFill>
              </a:rPr>
              <a:t>Стратегическое управление</a:t>
            </a:r>
          </a:p>
        </p:txBody>
      </p:sp>
      <p:cxnSp>
        <p:nvCxnSpPr>
          <p:cNvPr id="11" name="Прямая со стрелкой 10"/>
          <p:cNvCxnSpPr>
            <a:stCxn id="5" idx="3"/>
            <a:endCxn id="9" idx="1"/>
          </p:cNvCxnSpPr>
          <p:nvPr/>
        </p:nvCxnSpPr>
        <p:spPr>
          <a:xfrm>
            <a:off x="4429156" y="1107265"/>
            <a:ext cx="3094016"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a:stCxn id="5" idx="3"/>
            <a:endCxn id="8" idx="1"/>
          </p:cNvCxnSpPr>
          <p:nvPr/>
        </p:nvCxnSpPr>
        <p:spPr>
          <a:xfrm>
            <a:off x="4429156" y="1107265"/>
            <a:ext cx="3094016" cy="22145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a:stCxn id="5" idx="3"/>
            <a:endCxn id="7" idx="0"/>
          </p:cNvCxnSpPr>
          <p:nvPr/>
        </p:nvCxnSpPr>
        <p:spPr>
          <a:xfrm>
            <a:off x="4429156" y="1107265"/>
            <a:ext cx="3736958" cy="36790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a:stCxn id="5" idx="3"/>
            <a:endCxn id="6" idx="0"/>
          </p:cNvCxnSpPr>
          <p:nvPr/>
        </p:nvCxnSpPr>
        <p:spPr>
          <a:xfrm flipH="1">
            <a:off x="3165454" y="1107265"/>
            <a:ext cx="1263702" cy="36076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2"/>
          <p:cNvSpPr>
            <a:spLocks noGrp="1"/>
          </p:cNvSpPr>
          <p:nvPr>
            <p:ph type="title"/>
          </p:nvPr>
        </p:nvSpPr>
        <p:spPr>
          <a:xfrm>
            <a:off x="1522413" y="381000"/>
            <a:ext cx="9144001" cy="976298"/>
          </a:xfrm>
        </p:spPr>
        <p:txBody>
          <a:bodyPr/>
          <a:lstStyle/>
          <a:p>
            <a:r>
              <a:rPr lang="ru-RU" dirty="0" smtClean="0"/>
              <a:t>Электронное правительство</a:t>
            </a:r>
            <a:endParaRPr lang="ru-RU" dirty="0"/>
          </a:p>
        </p:txBody>
      </p:sp>
      <p:sp>
        <p:nvSpPr>
          <p:cNvPr id="14" name="Объект 13"/>
          <p:cNvSpPr>
            <a:spLocks noGrp="1"/>
          </p:cNvSpPr>
          <p:nvPr>
            <p:ph idx="1"/>
          </p:nvPr>
        </p:nvSpPr>
        <p:spPr>
          <a:xfrm>
            <a:off x="1522413" y="1904999"/>
            <a:ext cx="9134391" cy="1666877"/>
          </a:xfrm>
          <a:ln>
            <a:solidFill>
              <a:srgbClr val="00B0F0"/>
            </a:solidFill>
          </a:ln>
        </p:spPr>
        <p:txBody>
          <a:bodyPr>
            <a:normAutofit/>
          </a:bodyPr>
          <a:lstStyle/>
          <a:p>
            <a:r>
              <a:rPr lang="ru-RU" sz="3600" dirty="0" smtClean="0"/>
              <a:t>инфраструктура, обеспечивающая способы взаимодействия в сфере оказания государственных услуг</a:t>
            </a:r>
            <a:endParaRPr lang="ru-RU" sz="3600" dirty="0"/>
          </a:p>
        </p:txBody>
      </p:sp>
      <p:pic>
        <p:nvPicPr>
          <p:cNvPr id="10244" name="Picture 4" descr="http://kambarka.cgmdesign.ru/settling/kamskoe/uslugi/2/"/>
          <p:cNvPicPr>
            <a:picLocks noChangeAspect="1" noChangeArrowheads="1"/>
          </p:cNvPicPr>
          <p:nvPr/>
        </p:nvPicPr>
        <p:blipFill>
          <a:blip r:embed="rId3" cstate="print"/>
          <a:srcRect/>
          <a:stretch>
            <a:fillRect/>
          </a:stretch>
        </p:blipFill>
        <p:spPr bwMode="auto">
          <a:xfrm>
            <a:off x="8094676" y="214290"/>
            <a:ext cx="3790263" cy="1405065"/>
          </a:xfrm>
          <a:prstGeom prst="rect">
            <a:avLst/>
          </a:prstGeom>
          <a:noFill/>
        </p:spPr>
      </p:pic>
      <p:sp>
        <p:nvSpPr>
          <p:cNvPr id="6" name="Прямоугольник 5"/>
          <p:cNvSpPr/>
          <p:nvPr/>
        </p:nvSpPr>
        <p:spPr>
          <a:xfrm>
            <a:off x="1951008" y="3000372"/>
            <a:ext cx="9929882" cy="2554545"/>
          </a:xfrm>
          <a:prstGeom prst="rect">
            <a:avLst/>
          </a:prstGeom>
          <a:ln>
            <a:solidFill>
              <a:schemeClr val="tx2">
                <a:lumMod val="50000"/>
              </a:schemeClr>
            </a:solidFill>
          </a:ln>
        </p:spPr>
        <p:txBody>
          <a:bodyPr wrap="square">
            <a:spAutoFit/>
          </a:bodyPr>
          <a:lstStyle/>
          <a:p>
            <a:r>
              <a:rPr lang="ru-RU" sz="3200" dirty="0" smtClean="0"/>
              <a:t>способ предоставления информации и оказания уже сформировавшегося набора государственных услуг …, при котором личное взаимодействие между государством и заявителем минимизировано и максимально возможно используются ИТ</a:t>
            </a:r>
          </a:p>
        </p:txBody>
      </p:sp>
    </p:spTree>
    <p:extLst>
      <p:ext uri="{BB962C8B-B14F-4D97-AF65-F5344CB8AC3E}">
        <p14:creationId xmlns="" xmlns:p14="http://schemas.microsoft.com/office/powerpoint/2010/main" val="213913258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bg/>
                                          </p:spTgt>
                                        </p:tgtEl>
                                        <p:attrNameLst>
                                          <p:attrName>style.visibility</p:attrName>
                                        </p:attrNameLst>
                                      </p:cBhvr>
                                      <p:to>
                                        <p:strVal val="visible"/>
                                      </p:to>
                                    </p:set>
                                    <p:animEffect transition="in" filter="blinds(horizontal)">
                                      <p:cBhvr>
                                        <p:cTn id="7" dur="500"/>
                                        <p:tgtEl>
                                          <p:spTgt spid="14">
                                            <p:bg/>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blinds(horizontal)">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1" nodeType="clickEffect">
                                  <p:stCondLst>
                                    <p:cond delay="0"/>
                                  </p:stCondLst>
                                  <p:childTnLst>
                                    <p:animEffect transition="out" filter="blinds(horizontal)">
                                      <p:cBhvr>
                                        <p:cTn id="16" dur="500"/>
                                        <p:tgtEl>
                                          <p:spTgt spid="14">
                                            <p:txEl>
                                              <p:pRg st="0" end="0"/>
                                            </p:txEl>
                                          </p:spTgt>
                                        </p:tgtEl>
                                      </p:cBhvr>
                                    </p:animEffect>
                                    <p:set>
                                      <p:cBhvr>
                                        <p:cTn id="17" dur="1" fill="hold">
                                          <p:stCondLst>
                                            <p:cond delay="499"/>
                                          </p:stCondLst>
                                        </p:cTn>
                                        <p:tgtEl>
                                          <p:spTgt spid="14">
                                            <p:txEl>
                                              <p:pRg st="0" end="0"/>
                                            </p:txEl>
                                          </p:spTgt>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1" nodeType="clickEffect">
                                  <p:stCondLst>
                                    <p:cond delay="0"/>
                                  </p:stCondLst>
                                  <p:childTnLst>
                                    <p:animEffect transition="out" filter="blinds(horizontal)">
                                      <p:cBhvr>
                                        <p:cTn id="21" dur="500"/>
                                        <p:tgtEl>
                                          <p:spTgt spid="14">
                                            <p:bg/>
                                          </p:spTgt>
                                        </p:tgtEl>
                                      </p:cBhvr>
                                    </p:animEffect>
                                    <p:set>
                                      <p:cBhvr>
                                        <p:cTn id="22" dur="1" fill="hold">
                                          <p:stCondLst>
                                            <p:cond delay="499"/>
                                          </p:stCondLst>
                                        </p:cTn>
                                        <p:tgtEl>
                                          <p:spTgt spid="14">
                                            <p:bg/>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animBg="1"/>
      <p:bldP spid="14" grpId="1" build="p"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Федеральный закон РФ от 27 июля 2010 г. N 210-ФЗ "Об организации предоставления государственных и муниципальных услуг"</a:t>
            </a:r>
            <a:endParaRPr lang="ru-RU" dirty="0"/>
          </a:p>
        </p:txBody>
      </p:sp>
      <p:sp>
        <p:nvSpPr>
          <p:cNvPr id="3" name="Содержимое 2"/>
          <p:cNvSpPr>
            <a:spLocks noGrp="1"/>
          </p:cNvSpPr>
          <p:nvPr>
            <p:ph idx="1"/>
          </p:nvPr>
        </p:nvSpPr>
        <p:spPr>
          <a:xfrm>
            <a:off x="1450942" y="2285992"/>
            <a:ext cx="9134391" cy="4114801"/>
          </a:xfrm>
        </p:spPr>
        <p:txBody>
          <a:bodyPr>
            <a:normAutofit/>
          </a:bodyPr>
          <a:lstStyle/>
          <a:p>
            <a:r>
              <a:rPr lang="ru-RU" sz="3600" dirty="0" smtClean="0"/>
              <a:t>получение информации</a:t>
            </a:r>
          </a:p>
          <a:p>
            <a:r>
              <a:rPr lang="ru-RU" sz="3600" dirty="0" smtClean="0"/>
              <a:t>портал как средство взаимодействия</a:t>
            </a:r>
          </a:p>
          <a:p>
            <a:r>
              <a:rPr lang="ru-RU" sz="3600" dirty="0" smtClean="0"/>
              <a:t>разработка административных регламентов</a:t>
            </a:r>
            <a:endParaRPr lang="ru-RU" sz="360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2"/>
          <p:cNvSpPr>
            <a:spLocks noGrp="1"/>
          </p:cNvSpPr>
          <p:nvPr>
            <p:ph type="title"/>
          </p:nvPr>
        </p:nvSpPr>
        <p:spPr/>
        <p:txBody>
          <a:bodyPr>
            <a:normAutofit/>
          </a:bodyPr>
          <a:lstStyle/>
          <a:p>
            <a:r>
              <a:rPr lang="ru-RU" sz="6000" dirty="0" smtClean="0"/>
              <a:t>Этапы развития ЭП</a:t>
            </a:r>
            <a:endParaRPr lang="ru-RU" sz="6000" dirty="0"/>
          </a:p>
        </p:txBody>
      </p:sp>
      <p:graphicFrame>
        <p:nvGraphicFramePr>
          <p:cNvPr id="5" name="Содержимое 4"/>
          <p:cNvGraphicFramePr>
            <a:graphicFrameLocks noGrp="1"/>
          </p:cNvGraphicFramePr>
          <p:nvPr>
            <p:ph idx="1"/>
          </p:nvPr>
        </p:nvGraphicFramePr>
        <p:xfrm>
          <a:off x="1522413" y="1905000"/>
          <a:ext cx="9134475" cy="4667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310620685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7200" dirty="0" smtClean="0"/>
              <a:t>Постулаты ЭП</a:t>
            </a:r>
            <a:endParaRPr lang="ru-RU" sz="7200" dirty="0"/>
          </a:p>
        </p:txBody>
      </p:sp>
      <p:sp>
        <p:nvSpPr>
          <p:cNvPr id="3" name="Содержимое 2"/>
          <p:cNvSpPr>
            <a:spLocks noGrp="1"/>
          </p:cNvSpPr>
          <p:nvPr>
            <p:ph idx="1"/>
          </p:nvPr>
        </p:nvSpPr>
        <p:spPr/>
        <p:txBody>
          <a:bodyPr>
            <a:normAutofit/>
          </a:bodyPr>
          <a:lstStyle/>
          <a:p>
            <a:r>
              <a:rPr lang="ru-RU" sz="4400" dirty="0" smtClean="0"/>
              <a:t>открытость или публичность, </a:t>
            </a:r>
          </a:p>
          <a:p>
            <a:r>
              <a:rPr lang="ru-RU" sz="4400" dirty="0" smtClean="0"/>
              <a:t>электронное участие </a:t>
            </a:r>
          </a:p>
          <a:p>
            <a:r>
              <a:rPr lang="ru-RU" sz="4400" dirty="0" err="1" smtClean="0"/>
              <a:t>онлайн-транзакции</a:t>
            </a:r>
            <a:endParaRPr lang="ru-RU" sz="440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6000" dirty="0" smtClean="0"/>
              <a:t>Электронное участие </a:t>
            </a:r>
            <a:endParaRPr lang="ru-RU" dirty="0"/>
          </a:p>
        </p:txBody>
      </p:sp>
      <p:sp>
        <p:nvSpPr>
          <p:cNvPr id="3" name="Содержимое 2"/>
          <p:cNvSpPr>
            <a:spLocks noGrp="1"/>
          </p:cNvSpPr>
          <p:nvPr>
            <p:ph idx="1"/>
          </p:nvPr>
        </p:nvSpPr>
        <p:spPr>
          <a:xfrm>
            <a:off x="1522413" y="1904999"/>
            <a:ext cx="10001287" cy="4114801"/>
          </a:xfrm>
        </p:spPr>
        <p:txBody>
          <a:bodyPr/>
          <a:lstStyle/>
          <a:p>
            <a:r>
              <a:rPr lang="ru-RU" sz="3600" dirty="0" smtClean="0"/>
              <a:t>вовлеченность граждан в публичную политику, </a:t>
            </a:r>
            <a:endParaRPr lang="ru-RU" sz="3600" dirty="0" smtClean="0"/>
          </a:p>
          <a:p>
            <a:r>
              <a:rPr lang="ru-RU" sz="3600" dirty="0" smtClean="0"/>
              <a:t>а </a:t>
            </a:r>
            <a:r>
              <a:rPr lang="ru-RU" sz="3600" dirty="0" smtClean="0"/>
              <a:t>также поиск и развитие эффективных форм взаимодействия с органами власти</a:t>
            </a:r>
            <a:r>
              <a:rPr lang="ru-RU" dirty="0" smtClean="0"/>
              <a:t> </a:t>
            </a:r>
            <a:endParaRPr lang="ru-RU"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6000" dirty="0" smtClean="0"/>
              <a:t>Критерии оценивания:</a:t>
            </a:r>
            <a:endParaRPr lang="ru-RU" sz="6000" dirty="0"/>
          </a:p>
        </p:txBody>
      </p:sp>
      <p:sp>
        <p:nvSpPr>
          <p:cNvPr id="3" name="Содержимое 2"/>
          <p:cNvSpPr>
            <a:spLocks noGrp="1"/>
          </p:cNvSpPr>
          <p:nvPr>
            <p:ph idx="1"/>
          </p:nvPr>
        </p:nvSpPr>
        <p:spPr/>
        <p:txBody>
          <a:bodyPr>
            <a:noAutofit/>
          </a:bodyPr>
          <a:lstStyle/>
          <a:p>
            <a:pPr lvl="0"/>
            <a:r>
              <a:rPr lang="ru-RU" sz="3200" dirty="0" smtClean="0"/>
              <a:t>присутствие </a:t>
            </a:r>
            <a:r>
              <a:rPr lang="ru-RU" sz="3200" dirty="0" err="1" smtClean="0"/>
              <a:t>он-лайн</a:t>
            </a:r>
            <a:r>
              <a:rPr lang="ru-RU" sz="3200" dirty="0" smtClean="0"/>
              <a:t> (</a:t>
            </a:r>
            <a:r>
              <a:rPr lang="ru-RU" sz="3200" dirty="0" err="1" smtClean="0"/>
              <a:t>online</a:t>
            </a:r>
            <a:r>
              <a:rPr lang="ru-RU" sz="3200" dirty="0" smtClean="0"/>
              <a:t> </a:t>
            </a:r>
            <a:r>
              <a:rPr lang="ru-RU" sz="3200" dirty="0" err="1" smtClean="0"/>
              <a:t>presents</a:t>
            </a:r>
            <a:r>
              <a:rPr lang="ru-RU" sz="3200" dirty="0" smtClean="0"/>
              <a:t>);</a:t>
            </a:r>
          </a:p>
          <a:p>
            <a:pPr lvl="0"/>
            <a:r>
              <a:rPr lang="ru-RU" sz="3200" dirty="0" smtClean="0"/>
              <a:t>начальный уровень доступа (</a:t>
            </a:r>
            <a:r>
              <a:rPr lang="ru-RU" sz="3200" dirty="0" err="1" smtClean="0"/>
              <a:t>basic</a:t>
            </a:r>
            <a:r>
              <a:rPr lang="ru-RU" sz="3200" dirty="0" smtClean="0"/>
              <a:t> </a:t>
            </a:r>
            <a:r>
              <a:rPr lang="ru-RU" sz="3200" dirty="0" err="1" smtClean="0"/>
              <a:t>capability</a:t>
            </a:r>
            <a:r>
              <a:rPr lang="ru-RU" sz="3200" dirty="0" smtClean="0"/>
              <a:t>);</a:t>
            </a:r>
          </a:p>
          <a:p>
            <a:pPr lvl="0"/>
            <a:r>
              <a:rPr lang="ru-RU" sz="3200" dirty="0" smtClean="0"/>
              <a:t>наличие услуг он</a:t>
            </a:r>
            <a:r>
              <a:rPr lang="en-US" sz="3200" dirty="0" smtClean="0"/>
              <a:t>-</a:t>
            </a:r>
            <a:r>
              <a:rPr lang="ru-RU" sz="3200" dirty="0" err="1" smtClean="0"/>
              <a:t>лайн</a:t>
            </a:r>
            <a:r>
              <a:rPr lang="en-US" sz="3200" dirty="0" smtClean="0"/>
              <a:t> (service availability);</a:t>
            </a:r>
            <a:endParaRPr lang="ru-RU" sz="3200" dirty="0" smtClean="0"/>
          </a:p>
          <a:p>
            <a:pPr lvl="0"/>
            <a:r>
              <a:rPr lang="ru-RU" sz="3200" dirty="0" smtClean="0"/>
              <a:t>сложившаяся система</a:t>
            </a:r>
            <a:r>
              <a:rPr lang="en-US" sz="3200" dirty="0" smtClean="0"/>
              <a:t> (mature delivery)</a:t>
            </a:r>
            <a:r>
              <a:rPr lang="ru-RU" sz="3200" dirty="0" smtClean="0"/>
              <a:t>;</a:t>
            </a:r>
          </a:p>
          <a:p>
            <a:pPr lvl="0"/>
            <a:r>
              <a:rPr lang="ru-RU" sz="3200" dirty="0" smtClean="0"/>
              <a:t>трансформация услуг</a:t>
            </a:r>
            <a:r>
              <a:rPr lang="en-US" sz="3200" dirty="0" smtClean="0"/>
              <a:t> (service transformation)</a:t>
            </a:r>
            <a:r>
              <a:rPr lang="ru-RU" sz="3200" dirty="0" smtClean="0"/>
              <a:t>.</a:t>
            </a:r>
          </a:p>
          <a:p>
            <a:pPr>
              <a:buNone/>
            </a:pPr>
            <a:endParaRPr lang="ru-RU" sz="320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Анализ сайтов управлений образования Пермского края</a:t>
            </a:r>
            <a:endParaRPr lang="ru-RU" dirty="0"/>
          </a:p>
        </p:txBody>
      </p:sp>
      <p:sp>
        <p:nvSpPr>
          <p:cNvPr id="3" name="Содержимое 2"/>
          <p:cNvSpPr>
            <a:spLocks noGrp="1"/>
          </p:cNvSpPr>
          <p:nvPr>
            <p:ph idx="1"/>
          </p:nvPr>
        </p:nvSpPr>
        <p:spPr/>
        <p:txBody>
          <a:bodyPr/>
          <a:lstStyle/>
          <a:p>
            <a:pPr lvl="0"/>
            <a:r>
              <a:rPr lang="ru-RU" sz="3200" dirty="0" smtClean="0"/>
              <a:t>наличие </a:t>
            </a:r>
            <a:r>
              <a:rPr lang="ru-RU" sz="3200" dirty="0" err="1" smtClean="0"/>
              <a:t>Интернет-приемной</a:t>
            </a:r>
            <a:r>
              <a:rPr lang="ru-RU" sz="3200" dirty="0" smtClean="0"/>
              <a:t>;</a:t>
            </a:r>
          </a:p>
          <a:p>
            <a:pPr lvl="0"/>
            <a:r>
              <a:rPr lang="ru-RU" sz="3200" dirty="0" smtClean="0"/>
              <a:t>возможность обратной связи (гостевая книга, форум, электронная почта и т.д.);</a:t>
            </a:r>
          </a:p>
          <a:p>
            <a:pPr lvl="0"/>
            <a:r>
              <a:rPr lang="ru-RU" sz="3200" dirty="0" smtClean="0"/>
              <a:t>проведение опросов;</a:t>
            </a:r>
          </a:p>
          <a:p>
            <a:pPr lvl="0"/>
            <a:r>
              <a:rPr lang="ru-RU" sz="3200" dirty="0" smtClean="0"/>
              <a:t>степень удовлетворенности информационными услугами.</a:t>
            </a:r>
          </a:p>
          <a:p>
            <a:endParaRPr lang="ru-RU"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TS102895261">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Digital Blue Tunne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Рабочий">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nSpc>
            <a:spcPct val="90000"/>
          </a:lnSpc>
          <a:defRPr/>
        </a:defPPr>
      </a:lstStyle>
    </a:txDef>
  </a:objectDefaults>
  <a:extraClrSchemeLst/>
</a:theme>
</file>

<file path=ppt/theme/theme2.xml><?xml version="1.0" encoding="utf-8"?>
<a:theme xmlns:a="http://schemas.openxmlformats.org/drawingml/2006/main" name="Рабочий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Digital Blue Tunne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Рабочий">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Рабочий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Digital Blue Tunne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Рабочий">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E257D54-B65D-4775-8A47-BF76CA13EE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TS102895261</Template>
  <TotalTime>0</TotalTime>
  <Words>793</Words>
  <Application>Microsoft Office PowerPoint</Application>
  <PresentationFormat>Произвольный</PresentationFormat>
  <Paragraphs>68</Paragraphs>
  <Slides>12</Slides>
  <Notes>7</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TS102895261</vt:lpstr>
      <vt:lpstr>От электронного правительства до электронного участия</vt:lpstr>
      <vt:lpstr>Слайд 2</vt:lpstr>
      <vt:lpstr>Электронное правительство</vt:lpstr>
      <vt:lpstr>Федеральный закон РФ от 27 июля 2010 г. N 210-ФЗ "Об организации предоставления государственных и муниципальных услуг"</vt:lpstr>
      <vt:lpstr>Этапы развития ЭП</vt:lpstr>
      <vt:lpstr>Постулаты ЭП</vt:lpstr>
      <vt:lpstr>Электронное участие </vt:lpstr>
      <vt:lpstr>Критерии оценивания:</vt:lpstr>
      <vt:lpstr>Анализ сайтов управлений образования Пермского края</vt:lpstr>
      <vt:lpstr>Результаты анализа</vt:lpstr>
      <vt:lpstr>Механизмы электронного участия:</vt:lpstr>
      <vt:lpstr>Ключевые моменты</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2014-05-11T12:00:58Z</dcterms:created>
  <dcterms:modified xsi:type="dcterms:W3CDTF">2014-05-12T05:12:25Z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TC028952619991</vt:lpwstr>
  </property>
</Properties>
</file>