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75" r:id="rId5"/>
    <p:sldId id="269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5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86F"/>
    <a:srgbClr val="1C2A55"/>
    <a:srgbClr val="003F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8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15F08-DD5E-4D3A-AE7C-E6B13A843F1B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46A28-CA59-4D04-B2D0-A1A9C9A0C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31EE9-1DF9-4EBF-BCA0-10AC5E70B083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2B53-770E-4A8D-B3FB-4EC538791829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25F0-EB72-4008-BD53-83A515DCEA6D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D85C-29EB-423D-9785-AFA22E696161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7938-A05E-41B6-854A-683535CB8F5F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3F92-DB7E-4DA2-94B5-A1266E5542C8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4820-0188-4624-A9CE-16F33278704B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32CA-24AD-4452-9E70-F1BC1B523F38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E59D-01DB-4494-A5EC-11A51D6A3823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2A71-E5A8-470D-98B8-0DB21DD40C29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FA1F-5DBD-499B-9F50-C37AEC59DED5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E51EF1B-9DB9-493F-A921-F39C38978190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9D7C4A8-E89C-412E-92AB-7577AF2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Функционирование глаголов с инкорпорированными актантами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Bradley Hand ITC" pitchFamily="66" charset="0"/>
              </a:rPr>
              <a:t/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Bradley Hand ITC" pitchFamily="66" charset="0"/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в современном английском языке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Bradley Hand ITC" pitchFamily="66" charset="0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2"/>
            <a:ext cx="7315200" cy="1474787"/>
          </a:xfrm>
        </p:spPr>
        <p:txBody>
          <a:bodyPr/>
          <a:lstStyle/>
          <a:p>
            <a:pPr algn="r" eaLnBrk="1" hangingPunct="1"/>
            <a:r>
              <a:rPr lang="ru-RU" sz="2000" dirty="0" smtClean="0">
                <a:solidFill>
                  <a:srgbClr val="1C2A55"/>
                </a:solidFill>
                <a:ea typeface="ＭＳ Ｐゴシック"/>
                <a:cs typeface="ＭＳ Ｐゴシック"/>
              </a:rPr>
              <a:t>Смирнова Е.А.,</a:t>
            </a:r>
          </a:p>
          <a:p>
            <a:pPr algn="r" eaLnBrk="1" hangingPunct="1"/>
            <a:r>
              <a:rPr lang="ru-RU" sz="2000" dirty="0" smtClean="0">
                <a:solidFill>
                  <a:srgbClr val="1C2A55"/>
                </a:solidFill>
                <a:ea typeface="ＭＳ Ｐゴシック"/>
                <a:cs typeface="ＭＳ Ｐゴシック"/>
              </a:rPr>
              <a:t>кандидат </a:t>
            </a:r>
            <a:r>
              <a:rPr lang="ru-RU" sz="2000" dirty="0" err="1" smtClean="0">
                <a:solidFill>
                  <a:srgbClr val="1C2A55"/>
                </a:solidFill>
                <a:ea typeface="ＭＳ Ｐゴシック"/>
                <a:cs typeface="ＭＳ Ｐゴシック"/>
              </a:rPr>
              <a:t>филол</a:t>
            </a:r>
            <a:r>
              <a:rPr lang="ru-RU" sz="2000" dirty="0" smtClean="0">
                <a:solidFill>
                  <a:srgbClr val="1C2A55"/>
                </a:solidFill>
                <a:ea typeface="ＭＳ Ｐゴシック"/>
                <a:cs typeface="ＭＳ Ｐゴシック"/>
              </a:rPr>
              <a:t>. наук,</a:t>
            </a:r>
          </a:p>
          <a:p>
            <a:pPr algn="r" eaLnBrk="1" hangingPunct="1"/>
            <a:r>
              <a:rPr lang="ru-RU" sz="2000" dirty="0" smtClean="0">
                <a:solidFill>
                  <a:srgbClr val="1C2A55"/>
                </a:solidFill>
                <a:ea typeface="ＭＳ Ｐゴシック"/>
                <a:cs typeface="ＭＳ Ｐゴシック"/>
              </a:rPr>
              <a:t>старший преподаватель каф. ин. яз.</a:t>
            </a:r>
          </a:p>
          <a:p>
            <a:pPr algn="r" eaLnBrk="1" hangingPunct="1"/>
            <a:r>
              <a:rPr lang="ru-RU" sz="2000" dirty="0" smtClean="0">
                <a:solidFill>
                  <a:srgbClr val="1C2A55"/>
                </a:solidFill>
                <a:ea typeface="ＭＳ Ｐゴシック"/>
                <a:cs typeface="ＭＳ Ｐゴシック"/>
              </a:rPr>
              <a:t> НИУ ВШЭ Пермь </a:t>
            </a:r>
          </a:p>
          <a:p>
            <a:pPr algn="r" eaLnBrk="1" hangingPunct="1"/>
            <a:endParaRPr lang="ru-RU" sz="2000" dirty="0" smtClean="0">
              <a:solidFill>
                <a:srgbClr val="1C2A55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800" dirty="0" smtClean="0">
                <a:solidFill>
                  <a:schemeClr val="bg1"/>
                </a:solidFill>
              </a:rPr>
              <a:t>HSE, 2014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60E50-1341-4110-8614-3B5A1C4F6F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Проявления синкретизма: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уменьшение валентности глагола, что приводит к упрощению синтаксической структуры предложения, например: 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Last year was a good opportunity to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see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Mars</a:t>
            </a: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This way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you can shop and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sightsee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Проявления синкретизма: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дополнительные характеристики, которые придают действию некоторые глаголы с инкорпорированными актантами, например: </a:t>
            </a:r>
          </a:p>
          <a:p>
            <a:pPr>
              <a:buNone/>
            </a:pP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to babysit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присматривать за ребенком, работать приходящей няней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постоянное, узуальное действие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Причины экспликации инкорпорированного актанта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инкорпорированный актант и актант, занимающий отдельную синтаксическую позицию, относятся к разным семантическим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группам: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To help you get that lushness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Pita says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blow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dry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with </a:t>
            </a:r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a large</a:t>
            </a:r>
            <a:r>
              <a:rPr lang="ru-RU" i="1" u="sng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barrel brush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for curly hair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or </a:t>
            </a:r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a smaller</a:t>
            </a:r>
            <a:r>
              <a:rPr lang="ru-RU" i="1" u="sng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barrel brush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for straighter hair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Причины экспликации инкорпорированного актанта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если они относятся к одной семантической группе, использование данного актанта уточняет ситуацию, описываемую глаголом, когда это необходимо; делает предложение более развернутым, особенно при наличии атрибута;</a:t>
            </a:r>
          </a:p>
          <a:p>
            <a:endParaRPr lang="ru-RU" sz="2800" i="1" dirty="0" smtClean="0">
              <a:solidFill>
                <a:schemeClr val="tx2">
                  <a:lumMod val="50000"/>
                </a:schemeClr>
              </a:solidFill>
              <a:ea typeface="Calibri"/>
            </a:endParaRPr>
          </a:p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We 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met some American tourists who had been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island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-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hopping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 </a:t>
            </a:r>
            <a:r>
              <a:rPr lang="en-US" sz="2800" i="1" u="sng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in the Adriatic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ea typeface="Calibri"/>
              </a:rPr>
              <a:t> and had missed a connection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Причины экспликации инкорпорированного актанта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глагол может утратить свое первоначальное значение в результате семантического переосмысления, что делает экспликацию инкорпорированного актанта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неизбыточной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People stood around or were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caged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in tiered boxes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on movable walls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Причины экспликации инкорпорированного актанта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изменение коммуникативного ранга участника ситуации – участник, который обычно остается «за кадром», эксплицируется в предложении, если представляет интерес для говорящего или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пишущего:</a:t>
            </a:r>
          </a:p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Mosley will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headhunt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i="1" u="sng" dirty="0" smtClean="0">
                <a:solidFill>
                  <a:schemeClr val="tx2">
                    <a:lumMod val="50000"/>
                  </a:schemeClr>
                </a:solidFill>
              </a:rPr>
              <a:t>the experts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 from the UK's customs and tax department and its equivalents in Italy, Germany, Japan and France, according to a report in the Financial Times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60E50-1341-4110-8614-3B5A1C4F6FA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44450" cmpd="tri">
            <a:noFill/>
          </a:ln>
        </p:spPr>
        <p:txBody>
          <a:bodyPr/>
          <a:lstStyle/>
          <a:p>
            <a:r>
              <a:rPr lang="ru-RU" sz="4000" dirty="0" smtClean="0">
                <a:solidFill>
                  <a:srgbClr val="21386F"/>
                </a:solidFill>
              </a:rPr>
              <a:t>Причины языковой экономии</a:t>
            </a:r>
            <a:endParaRPr lang="ru-RU" sz="4000" dirty="0">
              <a:solidFill>
                <a:srgbClr val="21386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Язык - социальное явление =&gt; реагирует на изменения, происходящие в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обществе</a:t>
            </a:r>
          </a:p>
          <a:p>
            <a:pPr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языке отражаются особенности мышления человека</a:t>
            </a: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Язык – это сложная система, способная к самоорганизации посредством реализации принципа экономии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44450" cmpd="tri">
            <a:noFill/>
          </a:ln>
        </p:spPr>
        <p:txBody>
          <a:bodyPr/>
          <a:lstStyle/>
          <a:p>
            <a:endParaRPr lang="en-US" sz="4000" dirty="0">
              <a:solidFill>
                <a:srgbClr val="1C2A55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651"/>
            <a:ext cx="8229600" cy="4525963"/>
          </a:xfrm>
        </p:spPr>
        <p:txBody>
          <a:bodyPr/>
          <a:lstStyle/>
          <a:p>
            <a:pPr marL="365760" lvl="0" indent="-256032" defTabSz="914400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Инкорпорация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–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</a:t>
            </a:r>
            <a:r>
              <a:rPr lang="ru-RU" sz="31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семантико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-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синтаксическое явление, способность глагола включать в свой состав актанты, участников ситуации, которые могут быть выражены как </a:t>
            </a:r>
            <a:r>
              <a:rPr lang="ru-RU" sz="31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ингерентно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, так и </a:t>
            </a:r>
            <a:r>
              <a:rPr lang="ru-RU" sz="31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адгерентно</a:t>
            </a:r>
            <a:endParaRPr lang="ru-RU" sz="31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44450" cmpd="tri">
            <a:noFill/>
          </a:ln>
        </p:spPr>
        <p:txBody>
          <a:bodyPr/>
          <a:lstStyle/>
          <a:p>
            <a:r>
              <a:rPr lang="ru-RU" sz="4000" dirty="0" smtClean="0">
                <a:solidFill>
                  <a:srgbClr val="1C2A55"/>
                </a:solidFill>
              </a:rPr>
              <a:t>Классификация глаголов с инкорпорированными актантами</a:t>
            </a:r>
            <a:endParaRPr lang="en-US" sz="4000" dirty="0">
              <a:solidFill>
                <a:srgbClr val="1C2A55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1. Глаголы с инкорпорированным актантом-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</a:rPr>
              <a:t>субъектом действия: </a:t>
            </a:r>
            <a:endParaRPr lang="ru-RU" sz="21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1) одушевленный субъект (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tutor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давать частные уроки; 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doctor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лечить, врачевать</a:t>
            </a:r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2) неодушевленный субъект, имеющий стихийный характер (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thunder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греметь, грохотать; 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landslide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оползать, обваливаться</a:t>
            </a:r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2. Глаголы с инкорпорированным актантом-</a:t>
            </a: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</a:rPr>
              <a:t>объектом действия</a:t>
            </a:r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1) одушевленный объект действия (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rat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истреблять крыс; 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rabbit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охотиться на кроликов; 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babysit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нянчиться с ребенком</a:t>
            </a:r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2) неодушевленный объект действия (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nest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вить гнездо; 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dust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стирать пыль; 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to house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100" i="1" dirty="0" smtClean="0">
                <a:solidFill>
                  <a:schemeClr val="tx2">
                    <a:lumMod val="50000"/>
                  </a:schemeClr>
                </a:solidFill>
              </a:rPr>
              <a:t>hunt</a:t>
            </a:r>
            <a:r>
              <a:rPr lang="ru-RU" sz="2100" i="1" dirty="0" smtClean="0">
                <a:solidFill>
                  <a:schemeClr val="tx2">
                    <a:lumMod val="50000"/>
                  </a:schemeClr>
                </a:solidFill>
              </a:rPr>
              <a:t> – подыскивать дом, квартиру</a:t>
            </a:r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3. Группа глаголов с инкорпорированным актантом-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инструментом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: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1) актант-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средство действия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: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а) неотчуждаемое орудие (например: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elbow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толкать локтем;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nose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учуять, пронюхать;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finger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-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paint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рисовать пальцами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);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б) предметное орудие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knife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резать ножом;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spoon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-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feed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кормить с ложки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); 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в) природная или нематериальная сущность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wind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сушить на воздухе, проветривать;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blow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-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dry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сушить волосы феном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blow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дуновение ветра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);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г) вещество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glue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клеить, склеивать, приклеивать;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balm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бальзамировать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);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д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 средство передвижения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ship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перевозить, отгружать по воде;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ski 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– кататься на лыжах;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</a:t>
            </a:r>
            <a:r>
              <a:rPr lang="en-US" sz="1900" i="1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planepost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отправлять авиапочтой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);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г) материал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leather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крыть, переплетать кожей;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iron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покрывать, обивать железом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);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2) актант-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способ действия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: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question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спрашивать, задавать вопросы;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word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выражать словами, подбирать слова; 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to cheer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-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lead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приветствовать (</a:t>
            </a:r>
            <a:r>
              <a:rPr lang="en-US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cheer</a:t>
            </a: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 – одобрительные возгласы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IrisUPC" pitchFamily="34" charset="-34"/>
              </a:rPr>
              <a:t>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4. Глаголы с инкорпорированным актантом-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локативом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table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класть, ставить на стол;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cage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сажать в клетку;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air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cover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(воен.) прикрывать с воздуха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5. Группа глаголов с инкорпорированным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актантом-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дескриптивом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которая делится на подгруппы: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1) глаголы с инкорпорированным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актантом-дескриптивом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обозначающим животное, с поведением которого сравниваются действия человека (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chicken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струсить, отступить от трусости (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chicken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цыпленок);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rat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предавать, доносить (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rat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крыса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2) глаголы с инкорпорированным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актантом-дескриптивом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обозначающим человека, для которого характерно то или иное поведение, деятельность (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king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вести себя как король;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to lord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– разыгрывать из себя аристократа, важничать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3) глаголы с инкорпорированным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</a:rPr>
              <a:t>актантом-дескриптивом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, обозначающим мифическое существо, с которым ассоциируются действия человека (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angel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покровительствовать, поддерживать (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angel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ангел);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witch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обворожить, околдовать (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witch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ведьма, колдунья);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ghost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write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писать, сочинять за кого-л. другого (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ghost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привидение, призрак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4) глаголы с инкорпорированным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</a:rPr>
              <a:t>актантом-дескриптивом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, обозначающим способ организации / вид систематизации (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catalogue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каталогизировать;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class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классифицировать, сортировать;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cross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question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подвергать перекрёстному допросу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5) глаголы с инкорпорированным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</a:rPr>
              <a:t>актантом-дескриптивом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, обозначающим предмет, с характеристиками которого сравнивается действие (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balloon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быстро увеличиваться или расти;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to dart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– рвануться, помчаться стрелой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87104"/>
            <a:ext cx="8229600" cy="5239059"/>
          </a:xfrm>
        </p:spPr>
        <p:txBody>
          <a:bodyPr/>
          <a:lstStyle/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Синкретизм на языковом уровне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(в парадигматике)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-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нейтрализация оппозиций в парадигме языковых единиц различных уровней</a:t>
            </a: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marL="365760" lvl="0" indent="-256032" defTabSz="914400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Синкретизм на речевом уровне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 (в синтагматике) – асимметричность языковых единиц, заключающаяся в способности совмещать морфологические, синтаксические и семантические признаки нескольких языковых единиц в речевом употреблении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Проявления синкретизма: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инкорпорация не одного, а нескольких актантов, например: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to garden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обрабатывать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(что?)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сад, работать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(где?)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саду – объект + место действия;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to glass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вставлять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(что?)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стекла, покрывать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(чем?)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стеклом – объект + материал;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63C27-F5F6-4389-B9B0-703C772206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1039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Функционирование глаголов с инкорпорированными актантами  в современном английском языке</vt:lpstr>
      <vt:lpstr>Причины языковой экономии</vt:lpstr>
      <vt:lpstr>Слайд 3</vt:lpstr>
      <vt:lpstr>Классификация глаголов с инкорпорированными актантами</vt:lpstr>
      <vt:lpstr>Слайд 5</vt:lpstr>
      <vt:lpstr>Слайд 6</vt:lpstr>
      <vt:lpstr>Слайд 7</vt:lpstr>
      <vt:lpstr>Слайд 8</vt:lpstr>
      <vt:lpstr>Проявления синкретизма:</vt:lpstr>
      <vt:lpstr>Проявления синкретизма:</vt:lpstr>
      <vt:lpstr>Проявления синкретизма:</vt:lpstr>
      <vt:lpstr>Причины экспликации инкорпорированного актанта</vt:lpstr>
      <vt:lpstr>Причины экспликации инкорпорированного актанта</vt:lpstr>
      <vt:lpstr>Причины экспликации инкорпорированного актанта</vt:lpstr>
      <vt:lpstr>Причины экспликации инкорпорированного актанта</vt:lpstr>
      <vt:lpstr>Слайд 16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SmirnovaEA</cp:lastModifiedBy>
  <cp:revision>87</cp:revision>
  <dcterms:created xsi:type="dcterms:W3CDTF">2010-09-30T07:07:58Z</dcterms:created>
  <dcterms:modified xsi:type="dcterms:W3CDTF">2014-05-02T17:02:13Z</dcterms:modified>
</cp:coreProperties>
</file>