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9"/>
  </p:notesMasterIdLst>
  <p:sldIdLst>
    <p:sldId id="256" r:id="rId3"/>
    <p:sldId id="273" r:id="rId4"/>
    <p:sldId id="272" r:id="rId5"/>
    <p:sldId id="258" r:id="rId6"/>
    <p:sldId id="270" r:id="rId7"/>
    <p:sldId id="259" r:id="rId8"/>
    <p:sldId id="261" r:id="rId9"/>
    <p:sldId id="262" r:id="rId10"/>
    <p:sldId id="264" r:id="rId11"/>
    <p:sldId id="265" r:id="rId12"/>
    <p:sldId id="267" r:id="rId13"/>
    <p:sldId id="268" r:id="rId14"/>
    <p:sldId id="275" r:id="rId15"/>
    <p:sldId id="276" r:id="rId16"/>
    <p:sldId id="274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391" autoAdjust="0"/>
  </p:normalViewPr>
  <p:slideViewPr>
    <p:cSldViewPr>
      <p:cViewPr>
        <p:scale>
          <a:sx n="100" d="100"/>
          <a:sy n="100" d="100"/>
        </p:scale>
        <p:origin x="-504" y="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5/11/2014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4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Совет. Добавьте сюда свои заметки докладчика.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Совет. Добавьте сюда свои заметки докладчика.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Совет. Добавьте сюда свои заметки докладчика.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5/11/2014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608" y="1556792"/>
            <a:ext cx="7406640" cy="2304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Обучение </a:t>
            </a:r>
            <a:r>
              <a:rPr lang="ru-RU" dirty="0"/>
              <a:t>иноязычному чтению: критерии отбора текстов и оценки умений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840760" cy="2564904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кафедра иностранных языков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преп</a:t>
            </a:r>
            <a:r>
              <a:rPr lang="ru-RU" dirty="0"/>
              <a:t>. </a:t>
            </a:r>
            <a:r>
              <a:rPr lang="ru-RU" dirty="0" err="1"/>
              <a:t>Муртазина</a:t>
            </a:r>
            <a:r>
              <a:rPr lang="ru-RU" dirty="0"/>
              <a:t> П.А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Пермь 2014</a:t>
            </a:r>
            <a:endParaRPr lang="ru-RU" dirty="0"/>
          </a:p>
        </p:txBody>
      </p:sp>
      <p:pic>
        <p:nvPicPr>
          <p:cNvPr id="1026" name="Picture 2" descr="C:\Users\asus\Desktop\обучение чтению\Логотип_НИУ_ВШЭ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165" y="260648"/>
            <a:ext cx="155828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 с текстом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smtClean="0"/>
              <a:t>Content based reading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84784"/>
            <a:ext cx="7498080" cy="5357394"/>
          </a:xfrm>
        </p:spPr>
        <p:txBody>
          <a:bodyPr>
            <a:normAutofit/>
          </a:bodyPr>
          <a:lstStyle/>
          <a:p>
            <a:r>
              <a:rPr lang="ru-RU" u="sng" dirty="0" err="1"/>
              <a:t>Предтекстовый</a:t>
            </a:r>
            <a:r>
              <a:rPr lang="ru-RU" u="sng" dirty="0"/>
              <a:t> </a:t>
            </a:r>
            <a:r>
              <a:rPr lang="ru-RU" u="sng" dirty="0" smtClean="0"/>
              <a:t>этап </a:t>
            </a:r>
            <a:r>
              <a:rPr lang="en-US" dirty="0" smtClean="0"/>
              <a:t>(</a:t>
            </a:r>
            <a:r>
              <a:rPr lang="ru-RU" dirty="0" smtClean="0"/>
              <a:t>прогноз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/>
          </a:p>
          <a:p>
            <a:r>
              <a:rPr lang="ru-RU" u="sng" dirty="0" smtClean="0"/>
              <a:t>Текстовый этап </a:t>
            </a:r>
            <a:r>
              <a:rPr lang="ru-RU" dirty="0" smtClean="0"/>
              <a:t>(извлечение и обработка информации)</a:t>
            </a:r>
          </a:p>
          <a:p>
            <a:endParaRPr lang="ru-RU" dirty="0"/>
          </a:p>
          <a:p>
            <a:r>
              <a:rPr lang="ru-RU" u="sng" dirty="0" err="1" smtClean="0"/>
              <a:t>Послетекстовый</a:t>
            </a:r>
            <a:r>
              <a:rPr lang="ru-RU" u="sng" dirty="0" smtClean="0"/>
              <a:t> этап </a:t>
            </a:r>
            <a:r>
              <a:rPr lang="ru-RU" dirty="0" smtClean="0"/>
              <a:t>(рефлексия и соотнесение)</a:t>
            </a:r>
            <a:endParaRPr lang="ru-RU" dirty="0"/>
          </a:p>
          <a:p>
            <a:pPr marL="82296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582676"/>
              </p:ext>
            </p:extLst>
          </p:nvPr>
        </p:nvGraphicFramePr>
        <p:xfrm>
          <a:off x="1007096" y="15032"/>
          <a:ext cx="8136904" cy="6758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7298"/>
                <a:gridCol w="4129606"/>
              </a:tblGrid>
              <a:tr h="536849">
                <a:tc gridSpan="2">
                  <a:txBody>
                    <a:bodyPr/>
                    <a:lstStyle/>
                    <a:p>
                      <a:pPr marL="161290"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161290" algn="ctr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Изучающее </a:t>
                      </a:r>
                      <a:r>
                        <a:rPr lang="ru-RU" sz="2400" b="1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чтение и последующее </a:t>
                      </a:r>
                      <a:r>
                        <a:rPr lang="ru-RU" sz="2400" b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реферирование</a:t>
                      </a:r>
                      <a:r>
                        <a:rPr lang="ru-RU" sz="2400" b="1" baseline="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информации на</a:t>
                      </a:r>
                      <a:r>
                        <a:rPr lang="ru-RU" sz="2400" b="1" baseline="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английском языке</a:t>
                      </a:r>
                      <a:endParaRPr lang="ru-RU" sz="2400" b="1" dirty="0"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97">
                <a:tc>
                  <a:txBody>
                    <a:bodyPr/>
                    <a:lstStyle/>
                    <a:p>
                      <a:pPr marL="2413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Позитивная формулировка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Ограниченно позитивная формулировка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839390">
                <a:tc>
                  <a:txBody>
                    <a:bodyPr/>
                    <a:lstStyle/>
                    <a:p>
                      <a:pPr marL="3683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1)понимает 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основную тему текста;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3655" marR="130810" indent="42545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 а) с трудом понимает «о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чем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текст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т.е. не 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может сформулировать основную тему;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911375">
                <a:tc>
                  <a:txBody>
                    <a:bodyPr/>
                    <a:lstStyle/>
                    <a:p>
                      <a:pPr marL="18415" marR="94615" indent="3048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2) умеет определить по ключевым словам</a:t>
                      </a:r>
                      <a:b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</a:b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тему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каждого 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абзаца;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0480" marR="286385" indent="2730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b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не умеет выделить ключевые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слова/фразы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, может с трудом понять тему</a:t>
                      </a:r>
                      <a:b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</a:b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каждого абзаца;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1373937">
                <a:tc>
                  <a:txBody>
                    <a:bodyPr/>
                    <a:lstStyle/>
                    <a:p>
                      <a:pPr marL="12065" marR="18415" indent="3048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3) умеет определить круг тем целого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текста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простыми предложениями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использованием 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речевых клише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назвать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основные 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аспекты содержания;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0480" marR="118745" indent="2730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 с) ограниченный запас слов не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позволяет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полностью 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понять аспекты содержания</a:t>
                      </a:r>
                      <a:b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</a:b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(«что» говорится о теме);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1386007">
                <a:tc>
                  <a:txBody>
                    <a:bodyPr/>
                    <a:lstStyle/>
                    <a:p>
                      <a:pPr marL="8890" marR="113030" indent="2159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4) умеет понять подробности и изложить</a:t>
                      </a:r>
                      <a:b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</a:b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их простыми предложениями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использованием 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речевых клише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словарного 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запаса по теме;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1590" marR="228600" indent="1841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) затрудняется в поиске и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понимании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детализирующей 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информации;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  <a:tr h="1239881">
                <a:tc>
                  <a:txBody>
                    <a:bodyPr/>
                    <a:lstStyle/>
                    <a:p>
                      <a:pPr marL="8890" marR="222250" indent="2159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5) умеет понять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причинно-следственные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связи 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и изложить их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использованием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</a:b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сложных грамматических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конструкций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;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4130" marR="149225" indent="2159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5 е) с трудом понимает </a:t>
                      </a:r>
                      <a:r>
                        <a:rPr lang="ru-RU" sz="2400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причинно-следственные </a:t>
                      </a: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связи; не владеет сложными</a:t>
                      </a:r>
                      <a:b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</a:br>
                      <a:r>
                        <a:rPr lang="ru-RU" sz="2400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грамматическими конструкциями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476668"/>
              </p:ext>
            </p:extLst>
          </p:nvPr>
        </p:nvGraphicFramePr>
        <p:xfrm>
          <a:off x="1115616" y="239136"/>
          <a:ext cx="8172400" cy="6708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/>
                <a:gridCol w="4211960"/>
              </a:tblGrid>
              <a:tr h="1268758">
                <a:tc>
                  <a:txBody>
                    <a:bodyPr/>
                    <a:lstStyle/>
                    <a:p>
                      <a:pPr marR="194945" indent="1841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R="194945" indent="18415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</a:t>
                      </a:r>
                      <a:r>
                        <a:rPr lang="ru-RU" sz="2400" dirty="0">
                          <a:effectLst/>
                        </a:rPr>
                        <a:t>) умеет построить связный и </a:t>
                      </a:r>
                      <a:r>
                        <a:rPr lang="ru-RU" sz="2400" dirty="0" smtClean="0">
                          <a:effectLst/>
                        </a:rPr>
                        <a:t>целостный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текст </a:t>
                      </a:r>
                      <a:r>
                        <a:rPr lang="ru-RU" sz="2400" dirty="0">
                          <a:effectLst/>
                        </a:rPr>
                        <a:t>с оформлением начала и </a:t>
                      </a:r>
                      <a:r>
                        <a:rPr lang="ru-RU" sz="2400" dirty="0" smtClean="0">
                          <a:effectLst/>
                        </a:rPr>
                        <a:t>конца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реферативного </a:t>
                      </a:r>
                      <a:r>
                        <a:rPr lang="ru-RU" sz="2400" dirty="0">
                          <a:effectLst/>
                        </a:rPr>
                        <a:t>изложения; пользуется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клише и средствами связности;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175" marR="496570" indent="1524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3175" marR="496570" indent="1524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6 </a:t>
                      </a:r>
                      <a:r>
                        <a:rPr lang="en-US" sz="2400" dirty="0">
                          <a:effectLst/>
                        </a:rPr>
                        <a:t>f</a:t>
                      </a:r>
                      <a:r>
                        <a:rPr lang="ru-RU" sz="2400" dirty="0">
                          <a:effectLst/>
                        </a:rPr>
                        <a:t>) ограниченный словарный </a:t>
                      </a:r>
                      <a:r>
                        <a:rPr lang="ru-RU" sz="2400" dirty="0" smtClean="0">
                          <a:effectLst/>
                        </a:rPr>
                        <a:t>запас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приводит </a:t>
                      </a:r>
                      <a:r>
                        <a:rPr lang="ru-RU" sz="2400" dirty="0">
                          <a:effectLst/>
                        </a:rPr>
                        <a:t>к частным перерывам </a:t>
                      </a:r>
                      <a:r>
                        <a:rPr lang="ru-RU" sz="2400" dirty="0" smtClean="0">
                          <a:effectLst/>
                        </a:rPr>
                        <a:t>в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изложении</a:t>
                      </a:r>
                      <a:r>
                        <a:rPr lang="ru-RU" sz="2400" baseline="0" dirty="0" smtClean="0">
                          <a:effectLst/>
                        </a:rPr>
                        <a:t>, </a:t>
                      </a:r>
                      <a:r>
                        <a:rPr lang="ru-RU" sz="2400" dirty="0" smtClean="0">
                          <a:effectLst/>
                        </a:rPr>
                        <a:t>в </a:t>
                      </a:r>
                      <a:r>
                        <a:rPr lang="ru-RU" sz="2400" dirty="0">
                          <a:effectLst/>
                        </a:rPr>
                        <a:t>нарушении связности </a:t>
                      </a:r>
                      <a:r>
                        <a:rPr lang="ru-RU" sz="2400" dirty="0" smtClean="0">
                          <a:effectLst/>
                        </a:rPr>
                        <a:t>и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целостности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152128">
                <a:tc>
                  <a:txBody>
                    <a:bodyPr/>
                    <a:lstStyle/>
                    <a:p>
                      <a:pPr marR="295910" indent="3175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7) понимает уточняющие </a:t>
                      </a:r>
                      <a:r>
                        <a:rPr lang="ru-RU" sz="2400" dirty="0" smtClean="0">
                          <a:effectLst/>
                        </a:rPr>
                        <a:t>вопросы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экзаменатора </a:t>
                      </a:r>
                      <a:r>
                        <a:rPr lang="ru-RU" sz="2400" dirty="0">
                          <a:effectLst/>
                        </a:rPr>
                        <a:t>и вербально (или </a:t>
                      </a:r>
                      <a:r>
                        <a:rPr lang="ru-RU" sz="2400" dirty="0" err="1" smtClean="0">
                          <a:effectLst/>
                        </a:rPr>
                        <a:t>невербально</a:t>
                      </a:r>
                      <a:r>
                        <a:rPr lang="ru-RU" sz="2400" dirty="0">
                          <a:effectLst/>
                        </a:rPr>
                        <a:t>) реагирует на них, </a:t>
                      </a:r>
                      <a:r>
                        <a:rPr lang="ru-RU" sz="2400" dirty="0" smtClean="0">
                          <a:effectLst/>
                        </a:rPr>
                        <a:t>используя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освоенный </a:t>
                      </a:r>
                      <a:r>
                        <a:rPr lang="ru-RU" sz="2400" dirty="0">
                          <a:effectLst/>
                        </a:rPr>
                        <a:t>по теме словарь;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48133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7 </a:t>
                      </a:r>
                      <a:r>
                        <a:rPr lang="en-US" sz="2400" dirty="0">
                          <a:effectLst/>
                        </a:rPr>
                        <a:t>g</a:t>
                      </a:r>
                      <a:r>
                        <a:rPr lang="ru-RU" sz="2400" dirty="0">
                          <a:effectLst/>
                        </a:rPr>
                        <a:t>) с трудом понимает уточняющие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вопросы, с трудом подбирает слова в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ответной реплике     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944216">
                <a:tc>
                  <a:txBody>
                    <a:bodyPr/>
                    <a:lstStyle/>
                    <a:p>
                      <a:pPr marR="30480" indent="-317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8) допускает небольшое число лексических,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грамматических и фонологических ошибок,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не нарушающих коммуникацию или не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препятствующих выполнению задач в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ознакомительном чтении и реферировании;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97790" indent="-635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 </a:t>
                      </a:r>
                      <a:r>
                        <a:rPr lang="en-US" sz="2400" dirty="0">
                          <a:effectLst/>
                        </a:rPr>
                        <a:t>h</a:t>
                      </a:r>
                      <a:r>
                        <a:rPr lang="ru-RU" sz="2400" dirty="0">
                          <a:effectLst/>
                        </a:rPr>
                        <a:t>) допускает грубые лексические,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грамматические и фонологические ошибки,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нарушающие коммуникацию или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препятствующие выполнению задач в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ознакомительном чтении и </a:t>
                      </a:r>
                      <a:r>
                        <a:rPr lang="ru-RU" sz="2400" dirty="0" smtClean="0">
                          <a:effectLst/>
                        </a:rPr>
                        <a:t>реферировании</a:t>
                      </a:r>
                      <a:r>
                        <a:rPr lang="ru-RU" sz="2400" dirty="0">
                          <a:effectLst/>
                        </a:rPr>
                        <a:t>;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936104">
                <a:tc>
                  <a:txBody>
                    <a:bodyPr/>
                    <a:lstStyle/>
                    <a:p>
                      <a:pPr marR="48895" indent="-1841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</a:rPr>
                        <a:t>9) владеет достаточным словарным запасом</a:t>
                      </a:r>
                      <a:br>
                        <a:rPr lang="ru-RU" sz="2400" dirty="0">
                          <a:effectLst/>
                          <a:latin typeface="+mj-lt"/>
                        </a:rPr>
                      </a:br>
                      <a:r>
                        <a:rPr lang="ru-RU" sz="2400" dirty="0">
                          <a:effectLst/>
                          <a:latin typeface="+mj-lt"/>
                        </a:rPr>
                        <a:t>и речевыми клише;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06680" indent="-2159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j-lt"/>
                        </a:rPr>
                        <a:t>9 </a:t>
                      </a:r>
                      <a:r>
                        <a:rPr lang="en-US" sz="2400" dirty="0" err="1">
                          <a:effectLst/>
                          <a:latin typeface="+mj-lt"/>
                        </a:rPr>
                        <a:t>i</a:t>
                      </a:r>
                      <a:r>
                        <a:rPr lang="ru-RU" sz="2400" dirty="0">
                          <a:effectLst/>
                          <a:latin typeface="+mj-lt"/>
                        </a:rPr>
                        <a:t>) имеет ограниченный словарный запас,</a:t>
                      </a:r>
                      <a:br>
                        <a:rPr lang="ru-RU" sz="2400" dirty="0">
                          <a:effectLst/>
                          <a:latin typeface="+mj-lt"/>
                        </a:rPr>
                      </a:br>
                      <a:r>
                        <a:rPr lang="ru-RU" sz="2400" dirty="0">
                          <a:effectLst/>
                          <a:latin typeface="+mj-lt"/>
                        </a:rPr>
                        <a:t>препятствующий </a:t>
                      </a:r>
                      <a:r>
                        <a:rPr lang="ru-RU" sz="2400" dirty="0" smtClean="0">
                          <a:effectLst/>
                          <a:latin typeface="+mj-lt"/>
                        </a:rPr>
                        <a:t>пониманию</a:t>
                      </a:r>
                      <a:r>
                        <a:rPr lang="en-US" sz="24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</a:rPr>
                        <a:t>текста </a:t>
                      </a:r>
                      <a:r>
                        <a:rPr lang="ru-RU" sz="2400" dirty="0">
                          <a:effectLst/>
                          <a:latin typeface="+mj-lt"/>
                        </a:rPr>
                        <a:t>и </a:t>
                      </a:r>
                      <a:r>
                        <a:rPr lang="ru-RU" sz="2400" dirty="0" smtClean="0">
                          <a:effectLst/>
                          <a:latin typeface="+mj-lt"/>
                        </a:rPr>
                        <a:t>затрудняющий</a:t>
                      </a:r>
                      <a:r>
                        <a:rPr lang="en-US" sz="24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</a:rPr>
                        <a:t>реферирование</a:t>
                      </a:r>
                      <a:r>
                        <a:rPr lang="en-US" sz="24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</a:rPr>
                        <a:t>информации.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317658">
                <a:tc>
                  <a:txBody>
                    <a:bodyPr/>
                    <a:lstStyle/>
                    <a:p>
                      <a:pPr marR="216535" indent="-2413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j-lt"/>
                        </a:rPr>
                        <a:t>10</a:t>
                      </a:r>
                      <a:r>
                        <a:rPr lang="ru-RU" sz="2400" dirty="0" smtClean="0">
                          <a:effectLst/>
                          <a:latin typeface="+mj-lt"/>
                        </a:rPr>
                        <a:t>)</a:t>
                      </a:r>
                      <a:r>
                        <a:rPr lang="ru-RU" sz="2400" dirty="0" smtClean="0">
                          <a:effectLst/>
                          <a:highlight>
                            <a:srgbClr val="FF0000"/>
                          </a:highlight>
                          <a:latin typeface="+mj-lt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+mj-lt"/>
                        </a:rPr>
                        <a:t>укладывается во временной норматив</a:t>
                      </a:r>
                      <a:br>
                        <a:rPr lang="ru-RU" sz="2400" dirty="0">
                          <a:effectLst/>
                          <a:latin typeface="+mj-lt"/>
                        </a:rPr>
                      </a:br>
                      <a:r>
                        <a:rPr lang="ru-RU" sz="2400" dirty="0">
                          <a:effectLst/>
                          <a:latin typeface="+mj-lt"/>
                        </a:rPr>
                        <a:t>выполнения задач в </a:t>
                      </a:r>
                      <a:r>
                        <a:rPr lang="ru-RU" sz="2400" dirty="0" smtClean="0">
                          <a:effectLst/>
                          <a:latin typeface="+mj-lt"/>
                        </a:rPr>
                        <a:t>чтении </a:t>
                      </a:r>
                      <a:r>
                        <a:rPr lang="ru-RU" sz="2400" dirty="0">
                          <a:effectLst/>
                          <a:latin typeface="+mj-lt"/>
                        </a:rPr>
                        <a:t>и </a:t>
                      </a:r>
                      <a:r>
                        <a:rPr lang="ru-RU" sz="2400" dirty="0" smtClean="0">
                          <a:effectLst/>
                          <a:latin typeface="+mj-lt"/>
                        </a:rPr>
                        <a:t>реферировании; выполняет весь</a:t>
                      </a:r>
                      <a:r>
                        <a:rPr lang="en-US" sz="24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</a:rPr>
                        <a:t>объем </a:t>
                      </a:r>
                      <a:r>
                        <a:rPr lang="ru-RU" sz="2400" dirty="0">
                          <a:effectLst/>
                          <a:latin typeface="+mj-lt"/>
                        </a:rPr>
                        <a:t>(75% объема) поставленных задач.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362585" indent="1524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</a:rPr>
                        <a:t> 10</a:t>
                      </a:r>
                      <a:r>
                        <a:rPr lang="ru-RU" sz="24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2400" baseline="0" dirty="0" smtClean="0">
                          <a:effectLst/>
                          <a:latin typeface="+mj-lt"/>
                        </a:rPr>
                        <a:t>j</a:t>
                      </a:r>
                      <a:r>
                        <a:rPr lang="ru-RU" sz="2400" dirty="0" smtClean="0">
                          <a:effectLst/>
                          <a:latin typeface="+mj-lt"/>
                        </a:rPr>
                        <a:t>) </a:t>
                      </a:r>
                      <a:r>
                        <a:rPr lang="ru-RU" sz="2400" dirty="0">
                          <a:effectLst/>
                          <a:latin typeface="+mj-lt"/>
                        </a:rPr>
                        <a:t>не укладывается во </a:t>
                      </a:r>
                      <a:r>
                        <a:rPr lang="ru-RU" sz="2400" dirty="0" smtClean="0">
                          <a:effectLst/>
                          <a:latin typeface="+mj-lt"/>
                        </a:rPr>
                        <a:t>временной</a:t>
                      </a:r>
                      <a:r>
                        <a:rPr lang="ru-RU" sz="2400" dirty="0">
                          <a:effectLst/>
                          <a:latin typeface="+mj-lt"/>
                        </a:rPr>
                        <a:t/>
                      </a:r>
                      <a:br>
                        <a:rPr lang="ru-RU" sz="2400" dirty="0">
                          <a:effectLst/>
                          <a:latin typeface="+mj-lt"/>
                        </a:rPr>
                      </a:br>
                      <a:r>
                        <a:rPr lang="ru-RU" sz="2400" dirty="0">
                          <a:effectLst/>
                          <a:latin typeface="+mj-lt"/>
                        </a:rPr>
                        <a:t>норматив, выполняет 50% - 75% объема</a:t>
                      </a:r>
                      <a:br>
                        <a:rPr lang="ru-RU" sz="2400" dirty="0">
                          <a:effectLst/>
                          <a:latin typeface="+mj-lt"/>
                        </a:rPr>
                      </a:br>
                      <a:r>
                        <a:rPr lang="ru-RU" sz="2400" dirty="0">
                          <a:effectLst/>
                          <a:latin typeface="+mj-lt"/>
                        </a:rPr>
                        <a:t>поставленных задач.</a:t>
                      </a:r>
                      <a:endParaRPr lang="ru-RU" sz="2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lvl="0" indent="0" algn="just">
              <a:lnSpc>
                <a:spcPct val="120000"/>
              </a:lnSpc>
              <a:buNone/>
            </a:pPr>
            <a:r>
              <a:rPr lang="ru-RU" dirty="0" smtClean="0"/>
              <a:t>1. Чтение </a:t>
            </a:r>
            <a:r>
              <a:rPr lang="ru-RU" dirty="0"/>
              <a:t>представляет собой сложный рецептивный вид деятельности, направленной на восприятие и понимание письменного текста. </a:t>
            </a:r>
          </a:p>
          <a:p>
            <a:pPr marL="82296" lvl="0" indent="0" algn="just">
              <a:lnSpc>
                <a:spcPct val="120000"/>
              </a:lnSpc>
              <a:buNone/>
            </a:pPr>
            <a:r>
              <a:rPr lang="ru-RU" dirty="0" smtClean="0"/>
              <a:t>2. Чтение </a:t>
            </a:r>
            <a:r>
              <a:rPr lang="ru-RU" dirty="0"/>
              <a:t>играет важную роль в </a:t>
            </a:r>
            <a:r>
              <a:rPr lang="ru-RU" dirty="0" smtClean="0"/>
              <a:t>процессе обучения, </a:t>
            </a:r>
            <a:r>
              <a:rPr lang="ru-RU" dirty="0"/>
              <a:t>поскольку является в одно время и целью и средством обучения иностранному языку. </a:t>
            </a:r>
            <a:r>
              <a:rPr lang="ru-RU" dirty="0" smtClean="0"/>
              <a:t>В </a:t>
            </a:r>
            <a:r>
              <a:rPr lang="ru-RU" dirty="0"/>
              <a:t>вопросе классификации видов чтения существуют определенные разногласия. В настоящее время, наиболее распространена классификация С.К. Фоломкиной, в основе которой лежат в практические потребности читающих. Таким образом, в методике обучения чтению </a:t>
            </a:r>
            <a:r>
              <a:rPr lang="ru-RU" dirty="0" smtClean="0"/>
              <a:t>приняты </a:t>
            </a:r>
            <a:r>
              <a:rPr lang="ru-RU" dirty="0"/>
              <a:t>следующие виды чтения: просмотровое, ознакомительное, поисковое и изучающее.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2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ru-RU" sz="1800" dirty="0" smtClean="0"/>
          </a:p>
          <a:p>
            <a:pPr algn="just">
              <a:lnSpc>
                <a:spcPct val="100000"/>
              </a:lnSpc>
            </a:pPr>
            <a:endParaRPr lang="ru-RU" sz="1800" dirty="0"/>
          </a:p>
          <a:p>
            <a:pPr algn="just">
              <a:lnSpc>
                <a:spcPct val="100000"/>
              </a:lnSpc>
            </a:pPr>
            <a:endParaRPr lang="ru-RU" sz="1800" dirty="0" smtClean="0"/>
          </a:p>
          <a:p>
            <a:pPr marL="82296" indent="0" algn="just">
              <a:lnSpc>
                <a:spcPct val="100000"/>
              </a:lnSpc>
              <a:buNone/>
            </a:pPr>
            <a:r>
              <a:rPr lang="ru-RU" sz="1800" dirty="0" smtClean="0"/>
              <a:t>3. </a:t>
            </a:r>
            <a:r>
              <a:rPr lang="ru-RU" sz="2200" dirty="0" smtClean="0"/>
              <a:t>Для </a:t>
            </a:r>
            <a:r>
              <a:rPr lang="ru-RU" sz="2200" dirty="0"/>
              <a:t>изучающего чтения, </a:t>
            </a:r>
            <a:r>
              <a:rPr lang="ru-RU" sz="2200" dirty="0" smtClean="0"/>
              <a:t>целесообразно </a:t>
            </a:r>
            <a:r>
              <a:rPr lang="ru-RU" sz="2200" dirty="0"/>
              <a:t>отбирать тексты имеющие познавательную ценность, информативную значимость и представляющие наибольшую трудность для конкретного этапа обучения, в </a:t>
            </a:r>
            <a:r>
              <a:rPr lang="ru-RU" sz="2200" dirty="0" smtClean="0"/>
              <a:t>содержательном </a:t>
            </a:r>
            <a:r>
              <a:rPr lang="ru-RU" sz="2200" dirty="0"/>
              <a:t>и в языковом </a:t>
            </a:r>
            <a:r>
              <a:rPr lang="ru-RU" sz="2200" dirty="0" smtClean="0"/>
              <a:t>отношении, пользоваться разработанными  поэтапного выполнения заданий к текстам.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ru-RU" sz="2200" dirty="0" smtClean="0"/>
              <a:t>4. Оценивание умений чтения необходимо и целесообразно при разработке критериев и грамотном отборе текстового материала.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2252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12856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836712"/>
            <a:ext cx="7416824" cy="5760640"/>
          </a:xfrm>
        </p:spPr>
        <p:txBody>
          <a:bodyPr>
            <a:normAutofit fontScale="25000" lnSpcReduction="20000"/>
          </a:bodyPr>
          <a:lstStyle/>
          <a:p>
            <a:pPr marL="82296" lvl="0" indent="0">
              <a:lnSpc>
                <a:spcPct val="120000"/>
              </a:lnSpc>
              <a:buNone/>
            </a:pPr>
            <a:r>
              <a:rPr lang="ru-RU" sz="5600" dirty="0" smtClean="0"/>
              <a:t>Бородулина </a:t>
            </a:r>
            <a:r>
              <a:rPr lang="ru-RU" sz="5600" dirty="0"/>
              <a:t>М.К., </a:t>
            </a:r>
            <a:r>
              <a:rPr lang="ru-RU" sz="5600" dirty="0" err="1"/>
              <a:t>Карлин</a:t>
            </a:r>
            <a:r>
              <a:rPr lang="ru-RU" sz="5600" dirty="0"/>
              <a:t> А.Л., Лурье А.С. Обучение иностранному языку, как специальности. М.: Высшая школа, 1997. 255 с.</a:t>
            </a:r>
          </a:p>
          <a:p>
            <a:pPr marL="82296" lvl="0" indent="0">
              <a:lnSpc>
                <a:spcPct val="120000"/>
              </a:lnSpc>
              <a:buNone/>
            </a:pPr>
            <a:r>
              <a:rPr lang="ru-RU" sz="5600" dirty="0"/>
              <a:t>Гальскова Н.Д., Гез Н.И. Теория обучения иностранному языку. Лингводидактика и методика. М.: Изд. центр Академия, 2009. 336 с.</a:t>
            </a:r>
          </a:p>
          <a:p>
            <a:pPr marL="82296" lvl="0" indent="0">
              <a:lnSpc>
                <a:spcPct val="120000"/>
              </a:lnSpc>
              <a:buNone/>
            </a:pPr>
            <a:r>
              <a:rPr lang="ru-RU" sz="5600" dirty="0"/>
              <a:t>Гез Н.И., </a:t>
            </a:r>
            <a:r>
              <a:rPr lang="ru-RU" sz="5600" dirty="0" err="1"/>
              <a:t>Ляховицкий</a:t>
            </a:r>
            <a:r>
              <a:rPr lang="ru-RU" sz="5600" dirty="0"/>
              <a:t> М.В., Миролюбов А.А. Методика обучения иностранным </a:t>
            </a:r>
            <a:r>
              <a:rPr lang="ru-RU" sz="5600" dirty="0" smtClean="0"/>
              <a:t>языкам. </a:t>
            </a:r>
            <a:r>
              <a:rPr lang="ru-RU" sz="5600" dirty="0"/>
              <a:t>М.: Высшая школа, 1999. 373 с.</a:t>
            </a:r>
          </a:p>
          <a:p>
            <a:pPr marL="82296" lvl="0" indent="0">
              <a:lnSpc>
                <a:spcPct val="120000"/>
              </a:lnSpc>
              <a:buNone/>
            </a:pPr>
            <a:r>
              <a:rPr lang="ru-RU" sz="5600" dirty="0"/>
              <a:t>Егоров Т.Г. Психология овладения навыком чтения. СПб.: КАРО, 2006. 304 с.</a:t>
            </a:r>
          </a:p>
          <a:p>
            <a:pPr marL="82296" lvl="0" indent="0">
              <a:lnSpc>
                <a:spcPct val="120000"/>
              </a:lnSpc>
              <a:buNone/>
            </a:pPr>
            <a:r>
              <a:rPr lang="ru-RU" sz="5600" dirty="0" smtClean="0"/>
              <a:t>Масленникова </a:t>
            </a:r>
            <a:r>
              <a:rPr lang="ru-RU" sz="5600" dirty="0"/>
              <a:t>Е. М. Роль текста в формировании культурной компетенции // Иностранные языки в высшей школе. 2009. № 2. С. 16-24.</a:t>
            </a:r>
          </a:p>
          <a:p>
            <a:pPr marL="82296" lvl="0" indent="0">
              <a:lnSpc>
                <a:spcPct val="120000"/>
              </a:lnSpc>
              <a:buNone/>
            </a:pPr>
            <a:r>
              <a:rPr lang="ru-RU" sz="5600" dirty="0"/>
              <a:t> </a:t>
            </a:r>
            <a:r>
              <a:rPr lang="ru-RU" sz="5600" dirty="0" err="1"/>
              <a:t>Маслыко</a:t>
            </a:r>
            <a:r>
              <a:rPr lang="ru-RU" sz="5600" dirty="0"/>
              <a:t> Е.А., </a:t>
            </a:r>
            <a:r>
              <a:rPr lang="ru-RU" sz="5600" dirty="0" err="1"/>
              <a:t>Бабинская</a:t>
            </a:r>
            <a:r>
              <a:rPr lang="ru-RU" sz="5600" dirty="0"/>
              <a:t> П.К., Будько А.Ф., Петрова С.И., Попов А.И. Настольная книга преподавателя иностранного языка. Минск: Высшая школа, 2000. 445 с.</a:t>
            </a:r>
          </a:p>
          <a:p>
            <a:pPr marL="82296" lvl="0" indent="0">
              <a:lnSpc>
                <a:spcPct val="120000"/>
              </a:lnSpc>
              <a:buNone/>
            </a:pPr>
            <a:r>
              <a:rPr lang="ru-RU" sz="5600" dirty="0"/>
              <a:t> </a:t>
            </a:r>
            <a:r>
              <a:rPr lang="ru-RU" sz="5600" dirty="0" err="1"/>
              <a:t>Михайлевская</a:t>
            </a:r>
            <a:r>
              <a:rPr lang="ru-RU" sz="5600" dirty="0"/>
              <a:t> И.И. Теория и методика обучения иностранным языкам. Сочи: </a:t>
            </a:r>
            <a:r>
              <a:rPr lang="ru-RU" sz="5600" dirty="0" err="1"/>
              <a:t>СГУТиКД</a:t>
            </a:r>
            <a:r>
              <a:rPr lang="ru-RU" sz="5600" dirty="0"/>
              <a:t>, 2006. 94 с.</a:t>
            </a:r>
          </a:p>
          <a:p>
            <a:pPr marL="82296" lvl="0" indent="0">
              <a:lnSpc>
                <a:spcPct val="120000"/>
              </a:lnSpc>
              <a:buNone/>
            </a:pPr>
            <a:r>
              <a:rPr lang="ru-RU" sz="5600" dirty="0" err="1" smtClean="0"/>
              <a:t>Мусницкая</a:t>
            </a:r>
            <a:r>
              <a:rPr lang="ru-RU" sz="5600" dirty="0" smtClean="0"/>
              <a:t> </a:t>
            </a:r>
            <a:r>
              <a:rPr lang="ru-RU" sz="5600" dirty="0"/>
              <a:t>Е.В. Контроль в обучении иностранному языку. М.: МТИИЯ им. М. Тореза. 1989. 89 с.</a:t>
            </a:r>
          </a:p>
          <a:p>
            <a:pPr marL="82296" lvl="0" indent="0">
              <a:lnSpc>
                <a:spcPct val="120000"/>
              </a:lnSpc>
              <a:buNone/>
            </a:pPr>
            <a:r>
              <a:rPr lang="ru-RU" sz="5600" dirty="0"/>
              <a:t> Пассов Е.И. Основы методики обучения иностранным языкам. М.: Русский язык, 2007. 216 с.</a:t>
            </a:r>
          </a:p>
          <a:p>
            <a:pPr marL="82296" lvl="0" indent="0">
              <a:lnSpc>
                <a:spcPct val="120000"/>
              </a:lnSpc>
              <a:buNone/>
            </a:pPr>
            <a:r>
              <a:rPr lang="ru-RU" sz="5600" dirty="0"/>
              <a:t> Рогова Г.В., Рабинович Ф.И., Сахарова Т.Е. Методика обучения иностранным языкам в средней школе. М.: Просвещение, 1991. 287 с.</a:t>
            </a:r>
          </a:p>
          <a:p>
            <a:pPr marL="82296" lvl="0" indent="0">
              <a:lnSpc>
                <a:spcPct val="120000"/>
              </a:lnSpc>
              <a:buNone/>
            </a:pPr>
            <a:r>
              <a:rPr lang="ru-RU" sz="5600" dirty="0" smtClean="0"/>
              <a:t>Фоломкина </a:t>
            </a:r>
            <a:r>
              <a:rPr lang="ru-RU" sz="5600" dirty="0"/>
              <a:t>С.К. Обучение чтению на иностранном языке в неязыковом вузе. М.: Высшая школа, 1987. 206 с.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82296" indent="0" algn="ctr">
              <a:buNone/>
            </a:pPr>
            <a:r>
              <a:rPr lang="ru-RU" sz="4400" dirty="0" smtClean="0"/>
              <a:t>Спасибо за внимание!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Теоретические основы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Теория</a:t>
            </a:r>
            <a:r>
              <a:rPr lang="ru-RU" dirty="0"/>
              <a:t> профессионально-ориентированного иноязычного</a:t>
            </a:r>
          </a:p>
          <a:p>
            <a:pPr marL="82296" indent="0">
              <a:buNone/>
            </a:pPr>
            <a:r>
              <a:rPr lang="ru-RU" dirty="0"/>
              <a:t>   чтения разработана </a:t>
            </a:r>
            <a:r>
              <a:rPr lang="ru-RU" dirty="0" smtClean="0"/>
              <a:t>  </a:t>
            </a:r>
            <a:r>
              <a:rPr lang="ru-RU" dirty="0"/>
              <a:t>Т.С. Серовой (1979 - 1990),    </a:t>
            </a:r>
            <a:r>
              <a:rPr lang="ru-RU" dirty="0" smtClean="0"/>
              <a:t> </a:t>
            </a:r>
            <a:r>
              <a:rPr lang="ru-RU" dirty="0" err="1" smtClean="0"/>
              <a:t>С.Г.Улитиной</a:t>
            </a:r>
            <a:r>
              <a:rPr lang="ru-RU" dirty="0" smtClean="0"/>
              <a:t> </a:t>
            </a:r>
            <a:r>
              <a:rPr lang="ru-RU" dirty="0"/>
              <a:t>(1999), Л.П. </a:t>
            </a:r>
            <a:r>
              <a:rPr lang="ru-RU" dirty="0" err="1"/>
              <a:t>Раскопиной</a:t>
            </a:r>
            <a:r>
              <a:rPr lang="ru-RU" dirty="0"/>
              <a:t> (2000</a:t>
            </a:r>
            <a:r>
              <a:rPr lang="ru-RU" dirty="0" smtClean="0"/>
              <a:t>), Т.Г</a:t>
            </a:r>
            <a:r>
              <a:rPr lang="ru-RU" dirty="0"/>
              <a:t>. </a:t>
            </a:r>
            <a:r>
              <a:rPr lang="ru-RU" dirty="0" err="1"/>
              <a:t>Агапитовой</a:t>
            </a:r>
            <a:r>
              <a:rPr lang="ru-RU" dirty="0"/>
              <a:t> (2000), М.А. </a:t>
            </a:r>
            <a:r>
              <a:rPr lang="ru-RU" dirty="0" err="1"/>
              <a:t>Мосиной</a:t>
            </a:r>
            <a:r>
              <a:rPr lang="ru-RU" dirty="0"/>
              <a:t> (2001),</a:t>
            </a:r>
          </a:p>
          <a:p>
            <a:pPr marL="82296" indent="0">
              <a:buNone/>
            </a:pPr>
            <a:r>
              <a:rPr lang="ru-RU" dirty="0"/>
              <a:t>М.С. Гришиной (2003)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72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/>
              <a:t>Цель</a:t>
            </a:r>
            <a:r>
              <a:rPr lang="ru-RU" sz="3600" dirty="0"/>
              <a:t> </a:t>
            </a:r>
            <a:r>
              <a:rPr lang="ru-RU" sz="3600" dirty="0" smtClean="0"/>
              <a:t>исследования - выявление </a:t>
            </a:r>
            <a:r>
              <a:rPr lang="ru-RU" sz="3600" dirty="0"/>
              <a:t>особенностей обучения изучающему чтению </a:t>
            </a:r>
            <a:r>
              <a:rPr lang="ru-RU" sz="3600" dirty="0" smtClean="0"/>
              <a:t>студентов</a:t>
            </a:r>
            <a:r>
              <a:rPr lang="ru-RU" sz="3600" dirty="0" smtClean="0"/>
              <a:t>.</a:t>
            </a:r>
          </a:p>
          <a:p>
            <a:endParaRPr lang="ru-RU" sz="3600" b="1" dirty="0"/>
          </a:p>
          <a:p>
            <a:r>
              <a:rPr lang="ru-RU" sz="3600" b="1" dirty="0" smtClean="0"/>
              <a:t>Объектом</a:t>
            </a:r>
            <a:r>
              <a:rPr lang="ru-RU" sz="3600" dirty="0" smtClean="0"/>
              <a:t> </a:t>
            </a:r>
            <a:r>
              <a:rPr lang="ru-RU" sz="3600" dirty="0"/>
              <a:t>исследования выступает обучение чтению; </a:t>
            </a:r>
            <a:r>
              <a:rPr lang="ru-RU" sz="3600" b="1" dirty="0"/>
              <a:t>предметом</a:t>
            </a:r>
            <a:r>
              <a:rPr lang="ru-RU" sz="3600" dirty="0"/>
              <a:t> - методика обучения изучающему чтению студентов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6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1. Рассмотреть </a:t>
            </a:r>
            <a:r>
              <a:rPr lang="ru-RU" dirty="0"/>
              <a:t>чтение, как цель и средство обучения иностранному языку. </a:t>
            </a:r>
          </a:p>
          <a:p>
            <a:pPr lvl="0"/>
            <a:r>
              <a:rPr lang="ru-RU" dirty="0" smtClean="0"/>
              <a:t>2. Изучить </a:t>
            </a:r>
            <a:r>
              <a:rPr lang="ru-RU" dirty="0"/>
              <a:t>классификацию видов чтения.</a:t>
            </a:r>
          </a:p>
          <a:p>
            <a:pPr lvl="0"/>
            <a:r>
              <a:rPr lang="ru-RU" dirty="0" smtClean="0"/>
              <a:t>3. Выявить основные </a:t>
            </a:r>
            <a:r>
              <a:rPr lang="ru-RU" dirty="0"/>
              <a:t>требования к текстам при </a:t>
            </a:r>
            <a:r>
              <a:rPr lang="ru-RU" dirty="0" smtClean="0"/>
              <a:t>обучении изучающему </a:t>
            </a:r>
            <a:r>
              <a:rPr lang="ru-RU" dirty="0"/>
              <a:t>чтению. </a:t>
            </a:r>
          </a:p>
          <a:p>
            <a:pPr lvl="0"/>
            <a:r>
              <a:rPr lang="ru-RU" dirty="0" smtClean="0"/>
              <a:t>4. Рассмотреть </a:t>
            </a:r>
            <a:r>
              <a:rPr lang="ru-RU" dirty="0"/>
              <a:t>критерии оценки умений иноязычного </a:t>
            </a:r>
            <a:r>
              <a:rPr lang="ru-RU" dirty="0"/>
              <a:t> </a:t>
            </a:r>
            <a:r>
              <a:rPr lang="ru-RU" dirty="0" smtClean="0"/>
              <a:t>чтения</a:t>
            </a:r>
            <a:endParaRPr lang="ru-RU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256584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/>
              <a:t>это </a:t>
            </a:r>
            <a:r>
              <a:rPr lang="ru-RU" sz="2600" dirty="0"/>
              <a:t>рецептивный вид речевой деятельности по восприятию и пониманию письменного текста, это расшифровка письменных знаков и перевод их в устный эквивалент, а также понимание написанного. С психологической точки зрения, чтение представляет собой процесс, состоящий из техники чтения и понимания (извлечения информации) [</a:t>
            </a:r>
            <a:r>
              <a:rPr lang="ru-RU" sz="2600" b="1" dirty="0" err="1"/>
              <a:t>Михайлевская</a:t>
            </a:r>
            <a:r>
              <a:rPr lang="ru-RU" sz="2600" b="1" dirty="0"/>
              <a:t>, 2006, с. 61</a:t>
            </a:r>
            <a:r>
              <a:rPr lang="ru-RU" sz="2600" dirty="0" smtClean="0"/>
              <a:t>].</a:t>
            </a:r>
          </a:p>
          <a:p>
            <a:pPr algn="just"/>
            <a:r>
              <a:rPr lang="ru-RU" sz="2600" dirty="0" smtClean="0"/>
              <a:t>представляет </a:t>
            </a:r>
            <a:r>
              <a:rPr lang="ru-RU" sz="2600" dirty="0"/>
              <a:t>собой сложную перцептивно-мыслительную </a:t>
            </a:r>
            <a:r>
              <a:rPr lang="ru-RU" sz="2600" dirty="0" smtClean="0"/>
              <a:t>деятельность</a:t>
            </a:r>
            <a:r>
              <a:rPr lang="ru-RU" sz="2600" dirty="0"/>
              <a:t>, процессуальная сторона которой носит аналитико-синтетический характер, варьирующийся в зависимости от ее цели» [</a:t>
            </a:r>
            <a:r>
              <a:rPr lang="ru-RU" sz="2600" b="1" dirty="0"/>
              <a:t>Гез, 1999, с. 268</a:t>
            </a:r>
            <a:r>
              <a:rPr lang="ru-RU" sz="2600" dirty="0"/>
              <a:t>].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643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 видов чтения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829458"/>
              </p:ext>
            </p:extLst>
          </p:nvPr>
        </p:nvGraphicFramePr>
        <p:xfrm>
          <a:off x="1331640" y="823468"/>
          <a:ext cx="7488833" cy="6028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6633"/>
                <a:gridCol w="1671759"/>
                <a:gridCol w="1582956"/>
                <a:gridCol w="1219479"/>
                <a:gridCol w="1158006"/>
              </a:tblGrid>
              <a:tr h="3801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Параметры чтения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Вид чтения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1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форме прочтения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Чтение про себя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Чтение вслух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использованию логических операций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Аналитическое чтение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Синтетическое чтение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81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глубине проникновения в содержание текста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Интенсивное чтение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Экстенсивное чтение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целевым установкам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Изучающее чтение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Ознакомительное чтение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Просмотровое чтение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Поисковое чтение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4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уровням понимания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Полное</a:t>
                      </a:r>
                      <a:r>
                        <a:rPr lang="en-US" sz="2000" dirty="0">
                          <a:effectLst/>
                        </a:rPr>
                        <a:t>/</a:t>
                      </a:r>
                      <a:r>
                        <a:rPr lang="ru-RU" sz="2000" dirty="0">
                          <a:effectLst/>
                        </a:rPr>
                        <a:t>детальное понимание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Общее</a:t>
                      </a:r>
                      <a:r>
                        <a:rPr lang="en-US" sz="2000" dirty="0">
                          <a:effectLst/>
                        </a:rPr>
                        <a:t>/</a:t>
                      </a:r>
                      <a:r>
                        <a:rPr lang="ru-RU" sz="2000" dirty="0">
                          <a:effectLst/>
                        </a:rPr>
                        <a:t>глобальное понимание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Изучающее  чтение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i="1" dirty="0"/>
              <a:t>(</a:t>
            </a:r>
            <a:r>
              <a:rPr lang="ru-RU" dirty="0"/>
              <a:t>вдумчивое - </a:t>
            </a:r>
            <a:r>
              <a:rPr lang="en-US" dirty="0"/>
              <a:t>close reading</a:t>
            </a:r>
            <a:r>
              <a:rPr lang="ru-RU" dirty="0"/>
              <a:t>) </a:t>
            </a:r>
            <a:r>
              <a:rPr lang="ru-RU" dirty="0" smtClean="0"/>
              <a:t>Сопровождается </a:t>
            </a:r>
            <a:r>
              <a:rPr lang="ru-RU" dirty="0" smtClean="0"/>
              <a:t>анализом</a:t>
            </a:r>
            <a:r>
              <a:rPr lang="ru-RU" dirty="0"/>
              <a:t>, критической оценкой, обобщением, </a:t>
            </a:r>
            <a:r>
              <a:rPr lang="ru-RU" dirty="0" smtClean="0"/>
              <a:t>формулировкой </a:t>
            </a:r>
            <a:r>
              <a:rPr lang="ru-RU" dirty="0"/>
              <a:t>выводов, заключения, </a:t>
            </a:r>
            <a:r>
              <a:rPr lang="ru-RU" dirty="0" smtClean="0"/>
              <a:t>рекомендации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Объект изучения - информация, не языковой материал и процесс.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С</a:t>
            </a:r>
            <a:r>
              <a:rPr lang="ru-RU" dirty="0" smtClean="0"/>
              <a:t>корость: 50-60 слов в минуту.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Критерии отбора текстов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arenR"/>
            </a:pPr>
            <a:r>
              <a:rPr lang="ru-RU" dirty="0" smtClean="0"/>
              <a:t>критерий аутентичности</a:t>
            </a:r>
          </a:p>
          <a:p>
            <a:pPr marL="596646" indent="-514350">
              <a:buAutoNum type="arabicParenR"/>
            </a:pPr>
            <a:r>
              <a:rPr lang="ru-RU" dirty="0" smtClean="0"/>
              <a:t>критерий информативности</a:t>
            </a:r>
          </a:p>
          <a:p>
            <a:pPr marL="596646" indent="-514350">
              <a:buAutoNum type="arabicParenR"/>
            </a:pPr>
            <a:r>
              <a:rPr lang="ru-RU" dirty="0" smtClean="0"/>
              <a:t>критерий релевантности </a:t>
            </a:r>
          </a:p>
          <a:p>
            <a:pPr marL="596646" indent="-514350">
              <a:buAutoNum type="arabicParenR"/>
            </a:pPr>
            <a:r>
              <a:rPr lang="ru-RU" dirty="0" smtClean="0"/>
              <a:t>критерий </a:t>
            </a:r>
            <a:r>
              <a:rPr lang="ru-RU" dirty="0"/>
              <a:t>мотивационно-познавательной и воспитательной ценности.</a:t>
            </a:r>
          </a:p>
          <a:p>
            <a:pPr marL="82296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Критерии для профессионально-ориентированных текстов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ru-RU" dirty="0" smtClean="0"/>
              <a:t>(</a:t>
            </a:r>
            <a:r>
              <a:rPr lang="ru-RU" dirty="0"/>
              <a:t>п</a:t>
            </a:r>
            <a:r>
              <a:rPr lang="ru-RU" dirty="0" smtClean="0"/>
              <a:t>о С.К. Фоломкиной)</a:t>
            </a:r>
          </a:p>
          <a:p>
            <a:r>
              <a:rPr lang="ru-RU" dirty="0" smtClean="0"/>
              <a:t>целостность;</a:t>
            </a:r>
          </a:p>
          <a:p>
            <a:r>
              <a:rPr lang="ru-RU" dirty="0" smtClean="0"/>
              <a:t>смысловая законченность;</a:t>
            </a:r>
          </a:p>
          <a:p>
            <a:r>
              <a:rPr lang="ru-RU" dirty="0" smtClean="0"/>
              <a:t>завершенность;</a:t>
            </a:r>
          </a:p>
          <a:p>
            <a:r>
              <a:rPr lang="ru-RU" dirty="0" smtClean="0"/>
              <a:t> </a:t>
            </a:r>
            <a:r>
              <a:rPr lang="ru-RU" dirty="0"/>
              <a:t>соответствие адаптированных текстов характеристикам оригинальных текстов; </a:t>
            </a:r>
            <a:endParaRPr lang="ru-RU" dirty="0" smtClean="0"/>
          </a:p>
          <a:p>
            <a:r>
              <a:rPr lang="ru-RU" dirty="0" smtClean="0"/>
              <a:t>языковая </a:t>
            </a:r>
            <a:r>
              <a:rPr lang="ru-RU" dirty="0"/>
              <a:t>доступность; </a:t>
            </a:r>
            <a:endParaRPr lang="ru-RU" dirty="0" smtClean="0"/>
          </a:p>
          <a:p>
            <a:r>
              <a:rPr lang="ru-RU" dirty="0" smtClean="0"/>
              <a:t>содержательность;</a:t>
            </a:r>
          </a:p>
          <a:p>
            <a:r>
              <a:rPr lang="ru-RU" dirty="0" smtClean="0"/>
              <a:t>информационная </a:t>
            </a:r>
            <a:r>
              <a:rPr lang="ru-RU" dirty="0"/>
              <a:t>насыщенность; </a:t>
            </a:r>
            <a:endParaRPr lang="ru-RU" dirty="0" smtClean="0"/>
          </a:p>
          <a:p>
            <a:r>
              <a:rPr lang="ru-RU" dirty="0" smtClean="0"/>
              <a:t>величина </a:t>
            </a:r>
            <a:r>
              <a:rPr lang="ru-RU" dirty="0"/>
              <a:t>текста.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TrainingPresentation</Template>
  <TotalTime>0</TotalTime>
  <Words>1042</Words>
  <Application>Microsoft Office PowerPoint</Application>
  <PresentationFormat>Экран (4:3)</PresentationFormat>
  <Paragraphs>131</Paragraphs>
  <Slides>16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TrainingPresentation</vt:lpstr>
      <vt:lpstr>Обучение иноязычному чтению: критерии отбора текстов и оценки умений</vt:lpstr>
      <vt:lpstr>Теоретические основы</vt:lpstr>
      <vt:lpstr>Презентация PowerPoint</vt:lpstr>
      <vt:lpstr>Задачи </vt:lpstr>
      <vt:lpstr>Чтение - </vt:lpstr>
      <vt:lpstr>Классификация видов чтения</vt:lpstr>
      <vt:lpstr>Изучающее  чтение</vt:lpstr>
      <vt:lpstr>Критерии отбора текстов</vt:lpstr>
      <vt:lpstr>Критерии для профессионально-ориентированных текстов </vt:lpstr>
      <vt:lpstr>Этапы работы с текстом (Content based reading)</vt:lpstr>
      <vt:lpstr>Презентация PowerPoint</vt:lpstr>
      <vt:lpstr>Презентация PowerPoint</vt:lpstr>
      <vt:lpstr>Выводы</vt:lpstr>
      <vt:lpstr>Презентация PowerPoint</vt:lpstr>
      <vt:lpstr>Список литературы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2014-05-11T16:09:43Z</dcterms:created>
  <dcterms:modified xsi:type="dcterms:W3CDTF">2014-05-11T20:18:23Z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